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5.xml" ContentType="application/vnd.openxmlformats-officedocument.drawingml.diagramLayout+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31" r:id="rId1"/>
  </p:sldMasterIdLst>
  <p:notesMasterIdLst>
    <p:notesMasterId r:id="rId44"/>
  </p:notesMasterIdLst>
  <p:handoutMasterIdLst>
    <p:handoutMasterId r:id="rId45"/>
  </p:handoutMasterIdLst>
  <p:sldIdLst>
    <p:sldId id="267" r:id="rId2"/>
    <p:sldId id="269" r:id="rId3"/>
    <p:sldId id="483" r:id="rId4"/>
    <p:sldId id="484" r:id="rId5"/>
    <p:sldId id="278" r:id="rId6"/>
    <p:sldId id="435" r:id="rId7"/>
    <p:sldId id="436" r:id="rId8"/>
    <p:sldId id="294" r:id="rId9"/>
    <p:sldId id="277" r:id="rId10"/>
    <p:sldId id="344" r:id="rId11"/>
    <p:sldId id="345" r:id="rId12"/>
    <p:sldId id="383" r:id="rId13"/>
    <p:sldId id="474" r:id="rId14"/>
    <p:sldId id="430" r:id="rId15"/>
    <p:sldId id="485" r:id="rId16"/>
    <p:sldId id="475" r:id="rId17"/>
    <p:sldId id="437" r:id="rId18"/>
    <p:sldId id="439" r:id="rId19"/>
    <p:sldId id="440" r:id="rId20"/>
    <p:sldId id="441" r:id="rId21"/>
    <p:sldId id="477" r:id="rId22"/>
    <p:sldId id="478" r:id="rId23"/>
    <p:sldId id="275" r:id="rId24"/>
    <p:sldId id="347" r:id="rId25"/>
    <p:sldId id="488" r:id="rId26"/>
    <p:sldId id="443" r:id="rId27"/>
    <p:sldId id="481" r:id="rId28"/>
    <p:sldId id="452" r:id="rId29"/>
    <p:sldId id="454" r:id="rId30"/>
    <p:sldId id="482" r:id="rId31"/>
    <p:sldId id="479" r:id="rId32"/>
    <p:sldId id="450" r:id="rId33"/>
    <p:sldId id="459" r:id="rId34"/>
    <p:sldId id="461" r:id="rId35"/>
    <p:sldId id="480" r:id="rId36"/>
    <p:sldId id="489" r:id="rId37"/>
    <p:sldId id="366" r:id="rId38"/>
    <p:sldId id="369" r:id="rId39"/>
    <p:sldId id="379" r:id="rId40"/>
    <p:sldId id="486" r:id="rId41"/>
    <p:sldId id="261" r:id="rId42"/>
    <p:sldId id="336" r:id="rId43"/>
  </p:sldIdLst>
  <p:sldSz cx="9144000" cy="5143500" type="screen16x9"/>
  <p:notesSz cx="6858000" cy="9144000"/>
  <p:defaultTextStyle>
    <a:lvl1pPr marL="0" algn="l" rtl="0" latinLnBrk="0">
      <a:defRPr lang="it-IT" sz="1800" kern="1200">
        <a:solidFill>
          <a:schemeClr val="tx1"/>
        </a:solidFill>
        <a:latin typeface="+mn-lt"/>
        <a:ea typeface="+mn-ea"/>
        <a:cs typeface="+mn-cs"/>
      </a:defRPr>
    </a:lvl1pPr>
    <a:lvl2pPr marL="457200" algn="l" rtl="0" latinLnBrk="0">
      <a:defRPr lang="it-IT" sz="1800" kern="1200">
        <a:solidFill>
          <a:schemeClr val="tx1"/>
        </a:solidFill>
        <a:latin typeface="+mn-lt"/>
        <a:ea typeface="+mn-ea"/>
        <a:cs typeface="+mn-cs"/>
      </a:defRPr>
    </a:lvl2pPr>
    <a:lvl3pPr marL="914400" algn="l" rtl="0" latinLnBrk="0">
      <a:defRPr lang="it-IT" sz="1800" kern="1200">
        <a:solidFill>
          <a:schemeClr val="tx1"/>
        </a:solidFill>
        <a:latin typeface="+mn-lt"/>
        <a:ea typeface="+mn-ea"/>
        <a:cs typeface="+mn-cs"/>
      </a:defRPr>
    </a:lvl3pPr>
    <a:lvl4pPr marL="1371600" algn="l" rtl="0" latinLnBrk="0">
      <a:defRPr lang="it-IT" sz="1800" kern="1200">
        <a:solidFill>
          <a:schemeClr val="tx1"/>
        </a:solidFill>
        <a:latin typeface="+mn-lt"/>
        <a:ea typeface="+mn-ea"/>
        <a:cs typeface="+mn-cs"/>
      </a:defRPr>
    </a:lvl4pPr>
    <a:lvl5pPr marL="1828800" algn="l" rtl="0" latinLnBrk="0">
      <a:defRPr lang="it-IT" sz="1800" kern="1200">
        <a:solidFill>
          <a:schemeClr val="tx1"/>
        </a:solidFill>
        <a:latin typeface="+mn-lt"/>
        <a:ea typeface="+mn-ea"/>
        <a:cs typeface="+mn-cs"/>
      </a:defRPr>
    </a:lvl5pPr>
    <a:lvl6pPr marL="2286000" algn="l" rtl="0" latinLnBrk="0">
      <a:defRPr lang="it-IT" sz="1800" kern="1200">
        <a:solidFill>
          <a:schemeClr val="tx1"/>
        </a:solidFill>
        <a:latin typeface="+mn-lt"/>
        <a:ea typeface="+mn-ea"/>
        <a:cs typeface="+mn-cs"/>
      </a:defRPr>
    </a:lvl6pPr>
    <a:lvl7pPr marL="2743200" algn="l" rtl="0" latinLnBrk="0">
      <a:defRPr lang="it-IT" sz="1800" kern="1200">
        <a:solidFill>
          <a:schemeClr val="tx1"/>
        </a:solidFill>
        <a:latin typeface="+mn-lt"/>
        <a:ea typeface="+mn-ea"/>
        <a:cs typeface="+mn-cs"/>
      </a:defRPr>
    </a:lvl7pPr>
    <a:lvl8pPr marL="3200400" algn="l" rtl="0" latinLnBrk="0">
      <a:defRPr lang="it-IT" sz="1800" kern="1200">
        <a:solidFill>
          <a:schemeClr val="tx1"/>
        </a:solidFill>
        <a:latin typeface="+mn-lt"/>
        <a:ea typeface="+mn-ea"/>
        <a:cs typeface="+mn-cs"/>
      </a:defRPr>
    </a:lvl8pPr>
    <a:lvl9pPr marL="3657600" algn="l" rtl="0" latinLnBrk="0">
      <a:defRPr lang="it-IT" sz="1800" kern="1200">
        <a:solidFill>
          <a:schemeClr val="tx1"/>
        </a:solidFill>
        <a:latin typeface="+mn-lt"/>
        <a:ea typeface="+mn-ea"/>
        <a:cs typeface="+mn-cs"/>
      </a:defRPr>
    </a:lvl9pPr>
    <a:extLst/>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BF5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Stile medio 1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Stile medio 3 - Color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Stile medio 3 - Colore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37CE84F3-28C3-443E-9E96-99CF82512B78}" styleName="Stile scuro 1 - Colore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Stile scuro 1 - Colore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81767" autoAdjust="0"/>
  </p:normalViewPr>
  <p:slideViewPr>
    <p:cSldViewPr>
      <p:cViewPr>
        <p:scale>
          <a:sx n="66" d="100"/>
          <a:sy n="66" d="100"/>
        </p:scale>
        <p:origin x="-1380" y="-306"/>
      </p:cViewPr>
      <p:guideLst>
        <p:guide orient="horz" pos="1620"/>
        <p:guide pos="2880"/>
      </p:guideLst>
    </p:cSldViewPr>
  </p:slideViewPr>
  <p:outlineViewPr>
    <p:cViewPr>
      <p:scale>
        <a:sx n="33" d="100"/>
        <a:sy n="33" d="100"/>
      </p:scale>
      <p:origin x="0" y="248"/>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1" Type="http://schemas.openxmlformats.org/officeDocument/2006/relationships/image" Target="../media/image2.png"/></Relationships>
</file>

<file path=ppt/diagrams/_rels/drawing2.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9B34A7-30A6-3042-A331-696AB0EF9B91}" type="doc">
      <dgm:prSet loTypeId="urn:microsoft.com/office/officeart/2005/8/layout/hList6" loCatId="" qsTypeId="urn:microsoft.com/office/officeart/2005/8/quickstyle/simple4" qsCatId="simple" csTypeId="urn:microsoft.com/office/officeart/2005/8/colors/accent1_2" csCatId="accent1" phldr="1"/>
      <dgm:spPr/>
      <dgm:t>
        <a:bodyPr/>
        <a:lstStyle/>
        <a:p>
          <a:endParaRPr lang="it-IT"/>
        </a:p>
      </dgm:t>
    </dgm:pt>
    <dgm:pt modelId="{D42ABB91-1D4E-C948-932C-DE0ACCAEA4D0}">
      <dgm:prSet phldrT="[Testo]" custT="1"/>
      <dgm:spPr>
        <a:solidFill>
          <a:schemeClr val="accent3">
            <a:lumMod val="20000"/>
            <a:lumOff val="8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0" lang="it-IT" sz="2400" b="1" dirty="0" smtClean="0">
              <a:solidFill>
                <a:schemeClr val="tx1"/>
              </a:solidFill>
            </a:rPr>
            <a:t>Servizi di interesse generale</a:t>
          </a:r>
        </a:p>
        <a:p>
          <a:pPr marL="0" marR="0" indent="0" defTabSz="914400" eaLnBrk="1" fontAlgn="auto" latinLnBrk="0" hangingPunct="1">
            <a:lnSpc>
              <a:spcPct val="100000"/>
            </a:lnSpc>
            <a:spcBef>
              <a:spcPts val="0"/>
            </a:spcBef>
            <a:spcAft>
              <a:spcPts val="0"/>
            </a:spcAft>
            <a:buClrTx/>
            <a:buSzTx/>
            <a:buFontTx/>
            <a:buNone/>
            <a:tabLst/>
            <a:defRPr/>
          </a:pPr>
          <a:r>
            <a:rPr kumimoji="0" lang="it-IT" sz="2400" b="1" dirty="0" smtClean="0">
              <a:solidFill>
                <a:schemeClr val="tx1"/>
              </a:solidFill>
            </a:rPr>
            <a:t>Servizi di interesse economico generale</a:t>
          </a:r>
        </a:p>
        <a:p>
          <a:pPr marL="0" marR="0" indent="0" defTabSz="914400" eaLnBrk="1" fontAlgn="auto" latinLnBrk="0" hangingPunct="1">
            <a:lnSpc>
              <a:spcPct val="100000"/>
            </a:lnSpc>
            <a:spcBef>
              <a:spcPts val="0"/>
            </a:spcBef>
            <a:spcAft>
              <a:spcPts val="0"/>
            </a:spcAft>
            <a:buClrTx/>
            <a:buSzTx/>
            <a:buFontTx/>
            <a:buNone/>
            <a:tabLst/>
            <a:defRPr/>
          </a:pPr>
          <a:endParaRPr kumimoji="0" lang="it-IT" sz="2200"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r>
            <a:rPr kumimoji="0" lang="it-IT" sz="2000" b="1" dirty="0" smtClean="0">
              <a:solidFill>
                <a:srgbClr val="FF0000"/>
              </a:solidFill>
            </a:rPr>
            <a:t>Libro Verde 2003-Libro Bianco 2004</a:t>
          </a:r>
        </a:p>
        <a:p>
          <a:pPr marL="0" marR="0" indent="0" defTabSz="914400" eaLnBrk="1" fontAlgn="auto" latinLnBrk="0" hangingPunct="1">
            <a:lnSpc>
              <a:spcPct val="100000"/>
            </a:lnSpc>
            <a:spcBef>
              <a:spcPts val="0"/>
            </a:spcBef>
            <a:spcAft>
              <a:spcPts val="0"/>
            </a:spcAft>
            <a:buClrTx/>
            <a:buSzTx/>
            <a:buFontTx/>
            <a:buNone/>
            <a:tabLst/>
            <a:defRPr/>
          </a:pPr>
          <a:r>
            <a:rPr kumimoji="0" lang="it-IT" sz="2000" b="1" dirty="0" smtClean="0">
              <a:solidFill>
                <a:srgbClr val="FF0000"/>
              </a:solidFill>
            </a:rPr>
            <a:t>Risoluzione Parlamento  Europeo A6-0275/2006</a:t>
          </a:r>
        </a:p>
        <a:p>
          <a:pPr marL="0" marR="0" indent="0" defTabSz="914400" eaLnBrk="1" fontAlgn="auto" latinLnBrk="0" hangingPunct="1">
            <a:lnSpc>
              <a:spcPct val="100000"/>
            </a:lnSpc>
            <a:spcBef>
              <a:spcPts val="0"/>
            </a:spcBef>
            <a:spcAft>
              <a:spcPts val="0"/>
            </a:spcAft>
            <a:buClrTx/>
            <a:buSzTx/>
            <a:buFontTx/>
            <a:buNone/>
            <a:tabLst/>
            <a:defRPr/>
          </a:pPr>
          <a:r>
            <a:rPr kumimoji="0" lang="it-IT" sz="2000" b="1" dirty="0" smtClean="0">
              <a:solidFill>
                <a:srgbClr val="FF0000"/>
              </a:solidFill>
            </a:rPr>
            <a:t>Com. Commissione 725/2007</a:t>
          </a:r>
        </a:p>
        <a:p>
          <a:pPr defTabSz="577850">
            <a:lnSpc>
              <a:spcPct val="90000"/>
            </a:lnSpc>
            <a:spcBef>
              <a:spcPct val="0"/>
            </a:spcBef>
            <a:spcAft>
              <a:spcPct val="35000"/>
            </a:spcAft>
          </a:pPr>
          <a:endParaRPr lang="it-IT" sz="2200" dirty="0"/>
        </a:p>
      </dgm:t>
    </dgm:pt>
    <dgm:pt modelId="{3504ECDB-EB0A-0E41-BC22-03C256DFBCE5}" type="parTrans" cxnId="{B4B64858-B9C5-114C-929A-48CC3DD0FC9D}">
      <dgm:prSet/>
      <dgm:spPr/>
      <dgm:t>
        <a:bodyPr/>
        <a:lstStyle/>
        <a:p>
          <a:endParaRPr lang="it-IT"/>
        </a:p>
      </dgm:t>
    </dgm:pt>
    <dgm:pt modelId="{57B10702-EBF7-7048-BCD7-AF4B775CFFF9}" type="sibTrans" cxnId="{B4B64858-B9C5-114C-929A-48CC3DD0FC9D}">
      <dgm:prSet/>
      <dgm:spPr/>
      <dgm:t>
        <a:bodyPr/>
        <a:lstStyle/>
        <a:p>
          <a:endParaRPr lang="it-IT"/>
        </a:p>
      </dgm:t>
    </dgm:pt>
    <dgm:pt modelId="{830D6AAE-11C3-CB43-883A-EC95CBCA39E7}" type="pres">
      <dgm:prSet presAssocID="{6D9B34A7-30A6-3042-A331-696AB0EF9B91}" presName="Name0" presStyleCnt="0">
        <dgm:presLayoutVars>
          <dgm:dir/>
          <dgm:resizeHandles val="exact"/>
        </dgm:presLayoutVars>
      </dgm:prSet>
      <dgm:spPr/>
      <dgm:t>
        <a:bodyPr/>
        <a:lstStyle/>
        <a:p>
          <a:endParaRPr lang="it-IT"/>
        </a:p>
      </dgm:t>
    </dgm:pt>
    <dgm:pt modelId="{56FC38C6-63F6-2C4E-85E4-0367691A6EA4}" type="pres">
      <dgm:prSet presAssocID="{D42ABB91-1D4E-C948-932C-DE0ACCAEA4D0}" presName="node" presStyleLbl="node1" presStyleIdx="0" presStyleCnt="1" custLinFactNeighborX="-893" custLinFactNeighborY="1520">
        <dgm:presLayoutVars>
          <dgm:bulletEnabled val="1"/>
        </dgm:presLayoutVars>
      </dgm:prSet>
      <dgm:spPr/>
      <dgm:t>
        <a:bodyPr/>
        <a:lstStyle/>
        <a:p>
          <a:endParaRPr lang="it-IT"/>
        </a:p>
      </dgm:t>
    </dgm:pt>
  </dgm:ptLst>
  <dgm:cxnLst>
    <dgm:cxn modelId="{B4B64858-B9C5-114C-929A-48CC3DD0FC9D}" srcId="{6D9B34A7-30A6-3042-A331-696AB0EF9B91}" destId="{D42ABB91-1D4E-C948-932C-DE0ACCAEA4D0}" srcOrd="0" destOrd="0" parTransId="{3504ECDB-EB0A-0E41-BC22-03C256DFBCE5}" sibTransId="{57B10702-EBF7-7048-BCD7-AF4B775CFFF9}"/>
    <dgm:cxn modelId="{BA70B131-2B59-0543-934D-E98D7D0ED7FE}" type="presOf" srcId="{D42ABB91-1D4E-C948-932C-DE0ACCAEA4D0}" destId="{56FC38C6-63F6-2C4E-85E4-0367691A6EA4}" srcOrd="0" destOrd="0" presId="urn:microsoft.com/office/officeart/2005/8/layout/hList6"/>
    <dgm:cxn modelId="{3424AA00-653A-3F49-A876-486997843FD6}" type="presOf" srcId="{6D9B34A7-30A6-3042-A331-696AB0EF9B91}" destId="{830D6AAE-11C3-CB43-883A-EC95CBCA39E7}" srcOrd="0" destOrd="0" presId="urn:microsoft.com/office/officeart/2005/8/layout/hList6"/>
    <dgm:cxn modelId="{42F8FE4B-82E4-FA4A-AFB3-19AE16E6E3B1}" type="presParOf" srcId="{830D6AAE-11C3-CB43-883A-EC95CBCA39E7}" destId="{56FC38C6-63F6-2C4E-85E4-0367691A6EA4}" srcOrd="0" destOrd="0" presId="urn:microsoft.com/office/officeart/2005/8/layout/hList6"/>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598B7F-B2E4-458F-85BB-C1ECC51AF831}" type="doc">
      <dgm:prSet loTypeId="urn:microsoft.com/office/officeart/2005/8/layout/vList3#1" loCatId="list" qsTypeId="urn:microsoft.com/office/officeart/2005/8/quickstyle/simple1" qsCatId="simple" csTypeId="urn:microsoft.com/office/officeart/2005/8/colors/colorful1#1" csCatId="colorful" phldr="1"/>
      <dgm:spPr/>
      <dgm:t>
        <a:bodyPr/>
        <a:lstStyle/>
        <a:p>
          <a:endParaRPr lang="it-IT"/>
        </a:p>
      </dgm:t>
    </dgm:pt>
    <dgm:pt modelId="{9AA0F2B4-81FB-4AFA-9B55-B49A4894C955}">
      <dgm:prSet/>
      <dgm:spPr>
        <a:solidFill>
          <a:schemeClr val="accent2">
            <a:lumMod val="20000"/>
            <a:lumOff val="80000"/>
          </a:schemeClr>
        </a:solidFill>
      </dgm:spPr>
      <dgm:t>
        <a:bodyPr/>
        <a:lstStyle/>
        <a:p>
          <a:pPr rtl="0"/>
          <a:r>
            <a:rPr lang="it-IT" b="1" dirty="0" smtClean="0">
              <a:solidFill>
                <a:schemeClr val="tx1"/>
              </a:solidFill>
            </a:rPr>
            <a:t>I servizi strumentali invece sono connotabili come attività finalizzate a sostenere la migliore realizzazione, sul piano operativo, degli scopi istituzionali dell’amministrazione.</a:t>
          </a:r>
        </a:p>
        <a:p>
          <a:r>
            <a:rPr lang="it-IT" b="1" dirty="0" smtClean="0">
              <a:solidFill>
                <a:schemeClr val="tx1"/>
              </a:solidFill>
            </a:rPr>
            <a:t>Gli indicatori della natura strumentale di un servizio sono individuabili:</a:t>
          </a:r>
        </a:p>
        <a:p>
          <a:r>
            <a:rPr lang="it-IT" b="1" dirty="0" smtClean="0">
              <a:solidFill>
                <a:schemeClr val="tx1"/>
              </a:solidFill>
            </a:rPr>
            <a:t>a) nella realizzazione dell’attività soddisfacente necessità proprie </a:t>
          </a:r>
          <a:r>
            <a:rPr lang="it-IT" b="1" u="sng" dirty="0" smtClean="0">
              <a:solidFill>
                <a:schemeClr val="tx1"/>
              </a:solidFill>
            </a:rPr>
            <a:t>della sola amministrazione </a:t>
          </a:r>
          <a:r>
            <a:rPr lang="it-IT" b="1" dirty="0" smtClean="0">
              <a:solidFill>
                <a:schemeClr val="tx1"/>
              </a:solidFill>
            </a:rPr>
            <a:t>(senza alcuna proiezione diretta sulla comunità locale);</a:t>
          </a:r>
        </a:p>
        <a:p>
          <a:r>
            <a:rPr lang="it-IT" b="1" dirty="0" smtClean="0">
              <a:solidFill>
                <a:schemeClr val="tx1"/>
              </a:solidFill>
            </a:rPr>
            <a:t>b) nella </a:t>
          </a:r>
          <a:r>
            <a:rPr lang="it-IT" b="1" u="sng" dirty="0" smtClean="0">
              <a:solidFill>
                <a:schemeClr val="tx1"/>
              </a:solidFill>
            </a:rPr>
            <a:t>fruizione limitata </a:t>
          </a:r>
          <a:r>
            <a:rPr lang="it-IT" b="1" dirty="0" smtClean="0">
              <a:solidFill>
                <a:schemeClr val="tx1"/>
              </a:solidFill>
            </a:rPr>
            <a:t>agli operatori e nell’incidenza ricondotta alle sole strutture dell’ente;</a:t>
          </a:r>
        </a:p>
        <a:p>
          <a:r>
            <a:rPr lang="it-IT" b="1" dirty="0" smtClean="0">
              <a:solidFill>
                <a:schemeClr val="tx1"/>
              </a:solidFill>
            </a:rPr>
            <a:t>c) nella delineazione dei profili economici principalmente come </a:t>
          </a:r>
          <a:r>
            <a:rPr lang="it-IT" b="1" u="sng" dirty="0" smtClean="0">
              <a:solidFill>
                <a:schemeClr val="tx1"/>
              </a:solidFill>
            </a:rPr>
            <a:t>dati di costo </a:t>
          </a:r>
          <a:r>
            <a:rPr lang="it-IT" b="1" dirty="0" smtClean="0">
              <a:solidFill>
                <a:schemeClr val="tx1"/>
              </a:solidFill>
            </a:rPr>
            <a:t>soddisfatti con risorse proprie dell’ente (disponibilità di bilancio).</a:t>
          </a:r>
        </a:p>
        <a:p>
          <a:r>
            <a:rPr lang="it-IT" b="1" dirty="0" smtClean="0">
              <a:solidFill>
                <a:schemeClr val="tx1"/>
              </a:solidFill>
            </a:rPr>
            <a:t>Art. 13 L. 248/2006 (legge Bersani/Visco) :OGGETTO SOCIALE ESCLUSIVO</a:t>
          </a:r>
          <a:endParaRPr lang="it-IT" b="1" dirty="0">
            <a:solidFill>
              <a:schemeClr val="tx1"/>
            </a:solidFill>
          </a:endParaRPr>
        </a:p>
      </dgm:t>
    </dgm:pt>
    <dgm:pt modelId="{55F9CB85-9B31-477F-A99B-2F9832D9B701}" type="parTrans" cxnId="{74FBD178-7075-40CA-8C2A-FB2927016231}">
      <dgm:prSet/>
      <dgm:spPr/>
      <dgm:t>
        <a:bodyPr/>
        <a:lstStyle/>
        <a:p>
          <a:endParaRPr lang="it-IT"/>
        </a:p>
      </dgm:t>
    </dgm:pt>
    <dgm:pt modelId="{16903A15-68E7-4FFB-A606-DE819D6A4448}" type="sibTrans" cxnId="{74FBD178-7075-40CA-8C2A-FB2927016231}">
      <dgm:prSet/>
      <dgm:spPr/>
      <dgm:t>
        <a:bodyPr/>
        <a:lstStyle/>
        <a:p>
          <a:endParaRPr lang="it-IT"/>
        </a:p>
      </dgm:t>
    </dgm:pt>
    <dgm:pt modelId="{173D80D8-A3D9-4129-8FA7-4C1312B6E3D9}" type="pres">
      <dgm:prSet presAssocID="{5C598B7F-B2E4-458F-85BB-C1ECC51AF831}" presName="linearFlow" presStyleCnt="0">
        <dgm:presLayoutVars>
          <dgm:dir/>
          <dgm:resizeHandles val="exact"/>
        </dgm:presLayoutVars>
      </dgm:prSet>
      <dgm:spPr/>
      <dgm:t>
        <a:bodyPr/>
        <a:lstStyle/>
        <a:p>
          <a:endParaRPr lang="it-IT"/>
        </a:p>
      </dgm:t>
    </dgm:pt>
    <dgm:pt modelId="{BCECEFE9-33D3-471C-95EC-09E8AB54EFAD}" type="pres">
      <dgm:prSet presAssocID="{9AA0F2B4-81FB-4AFA-9B55-B49A4894C955}" presName="composite" presStyleCnt="0"/>
      <dgm:spPr/>
    </dgm:pt>
    <dgm:pt modelId="{B4A77555-FCF3-4C3D-8061-86E80C1F75B1}" type="pres">
      <dgm:prSet presAssocID="{9AA0F2B4-81FB-4AFA-9B55-B49A4894C955}" presName="imgShp" presStyleLbl="fgImgPlace1" presStyleIdx="0" presStyleCnt="1" custFlipHor="1" custScaleX="69120" custScaleY="68790" custLinFactNeighborX="-39235" custLinFactNeighborY="9259"/>
      <dgm:spPr>
        <a:blipFill rotWithShape="0">
          <a:blip xmlns:r="http://schemas.openxmlformats.org/officeDocument/2006/relationships" r:embed="rId1"/>
          <a:stretch>
            <a:fillRect/>
          </a:stretch>
        </a:blipFill>
      </dgm:spPr>
      <dgm:t>
        <a:bodyPr/>
        <a:lstStyle/>
        <a:p>
          <a:endParaRPr lang="it-IT"/>
        </a:p>
      </dgm:t>
    </dgm:pt>
    <dgm:pt modelId="{91EB4273-470D-45AD-9BB2-0718EE7508FC}" type="pres">
      <dgm:prSet presAssocID="{9AA0F2B4-81FB-4AFA-9B55-B49A4894C955}" presName="txShp" presStyleLbl="node1" presStyleIdx="0" presStyleCnt="1" custScaleX="150376" custScaleY="152764" custLinFactNeighborX="1405" custLinFactNeighborY="-3378">
        <dgm:presLayoutVars>
          <dgm:bulletEnabled val="1"/>
        </dgm:presLayoutVars>
      </dgm:prSet>
      <dgm:spPr/>
      <dgm:t>
        <a:bodyPr/>
        <a:lstStyle/>
        <a:p>
          <a:endParaRPr lang="it-IT"/>
        </a:p>
      </dgm:t>
    </dgm:pt>
  </dgm:ptLst>
  <dgm:cxnLst>
    <dgm:cxn modelId="{68CA54FC-9A56-4C18-AB87-20448A4A67C9}" type="presOf" srcId="{5C598B7F-B2E4-458F-85BB-C1ECC51AF831}" destId="{173D80D8-A3D9-4129-8FA7-4C1312B6E3D9}" srcOrd="0" destOrd="0" presId="urn:microsoft.com/office/officeart/2005/8/layout/vList3#1"/>
    <dgm:cxn modelId="{78481E85-4A10-4616-8114-AD5C18BA8904}" type="presOf" srcId="{9AA0F2B4-81FB-4AFA-9B55-B49A4894C955}" destId="{91EB4273-470D-45AD-9BB2-0718EE7508FC}" srcOrd="0" destOrd="0" presId="urn:microsoft.com/office/officeart/2005/8/layout/vList3#1"/>
    <dgm:cxn modelId="{74FBD178-7075-40CA-8C2A-FB2927016231}" srcId="{5C598B7F-B2E4-458F-85BB-C1ECC51AF831}" destId="{9AA0F2B4-81FB-4AFA-9B55-B49A4894C955}" srcOrd="0" destOrd="0" parTransId="{55F9CB85-9B31-477F-A99B-2F9832D9B701}" sibTransId="{16903A15-68E7-4FFB-A606-DE819D6A4448}"/>
    <dgm:cxn modelId="{131362F0-5130-406B-9AB9-CC36BF37A145}" type="presParOf" srcId="{173D80D8-A3D9-4129-8FA7-4C1312B6E3D9}" destId="{BCECEFE9-33D3-471C-95EC-09E8AB54EFAD}" srcOrd="0" destOrd="0" presId="urn:microsoft.com/office/officeart/2005/8/layout/vList3#1"/>
    <dgm:cxn modelId="{A30820EE-7D96-4724-998A-18BC73996BCE}" type="presParOf" srcId="{BCECEFE9-33D3-471C-95EC-09E8AB54EFAD}" destId="{B4A77555-FCF3-4C3D-8061-86E80C1F75B1}" srcOrd="0" destOrd="0" presId="urn:microsoft.com/office/officeart/2005/8/layout/vList3#1"/>
    <dgm:cxn modelId="{C99D08DB-9D11-45E5-8E0D-26D6A318B642}" type="presParOf" srcId="{BCECEFE9-33D3-471C-95EC-09E8AB54EFAD}" destId="{91EB4273-470D-45AD-9BB2-0718EE7508FC}"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3DDBF8-EC22-4FF5-AF01-9AC49DACCF21}"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it-IT"/>
        </a:p>
      </dgm:t>
    </dgm:pt>
    <dgm:pt modelId="{1F0092E4-5D20-4A74-90F0-E8CD0E40ADDB}">
      <dgm:prSet/>
      <dgm:spPr>
        <a:solidFill>
          <a:schemeClr val="accent5">
            <a:lumMod val="40000"/>
            <a:lumOff val="60000"/>
          </a:schemeClr>
        </a:solidFill>
      </dgm:spPr>
      <dgm:t>
        <a:bodyPr/>
        <a:lstStyle/>
        <a:p>
          <a:pPr algn="ctr" rtl="0"/>
          <a:r>
            <a:rPr lang="it-IT" b="1" dirty="0" smtClean="0">
              <a:solidFill>
                <a:schemeClr val="tx1"/>
              </a:solidFill>
            </a:rPr>
            <a:t>Art. 34, commi 20-25 della legge n. 221/2012 (</a:t>
          </a:r>
          <a:r>
            <a:rPr lang="it-IT" b="1" dirty="0" err="1" smtClean="0">
              <a:solidFill>
                <a:schemeClr val="tx1"/>
              </a:solidFill>
            </a:rPr>
            <a:t>conv</a:t>
          </a:r>
          <a:r>
            <a:rPr lang="it-IT" b="1" dirty="0" smtClean="0">
              <a:solidFill>
                <a:schemeClr val="tx1"/>
              </a:solidFill>
            </a:rPr>
            <a:t>. del d.l. n. 179/2012) </a:t>
          </a:r>
        </a:p>
        <a:p>
          <a:pPr algn="l"/>
          <a:r>
            <a:rPr lang="it-IT" dirty="0" smtClean="0">
              <a:solidFill>
                <a:schemeClr val="tx1"/>
              </a:solidFill>
            </a:rPr>
            <a:t> Prevede una procedura di pubblicizzazione obbligatoria degli affidamenti (fatta eccezione per i SPL regolati da discipline settoriali):</a:t>
          </a:r>
        </a:p>
        <a:p>
          <a:pPr algn="l"/>
          <a:r>
            <a:rPr lang="it-IT" dirty="0" err="1" smtClean="0">
              <a:solidFill>
                <a:schemeClr val="tx1"/>
              </a:solidFill>
            </a:rPr>
            <a:t>•per</a:t>
          </a:r>
          <a:r>
            <a:rPr lang="it-IT" dirty="0" smtClean="0">
              <a:solidFill>
                <a:schemeClr val="tx1"/>
              </a:solidFill>
            </a:rPr>
            <a:t> tutti i nuovi affidamenti devono essere evidenziati i requisiti comunitari per la procedura utilizzata, gli obblighi di servizio pubblico e le relative compensazioni (</a:t>
          </a:r>
          <a:r>
            <a:rPr lang="it-IT" u="sng" dirty="0" smtClean="0">
              <a:solidFill>
                <a:schemeClr val="tx1"/>
              </a:solidFill>
            </a:rPr>
            <a:t>comma 20);</a:t>
          </a:r>
        </a:p>
        <a:p>
          <a:pPr algn="l"/>
          <a:r>
            <a:rPr lang="it-IT" dirty="0" err="1" smtClean="0">
              <a:solidFill>
                <a:schemeClr val="tx1"/>
              </a:solidFill>
            </a:rPr>
            <a:t>•gli</a:t>
          </a:r>
          <a:r>
            <a:rPr lang="it-IT" dirty="0" smtClean="0">
              <a:solidFill>
                <a:schemeClr val="tx1"/>
              </a:solidFill>
            </a:rPr>
            <a:t> affidamenti in essere non conformi ai requisiti comunitari devono essere adeguati entro il 31.12.2013 </a:t>
          </a:r>
          <a:r>
            <a:rPr lang="it-IT" u="sng" dirty="0" smtClean="0">
              <a:solidFill>
                <a:schemeClr val="tx1"/>
              </a:solidFill>
            </a:rPr>
            <a:t>(comma 21), </a:t>
          </a:r>
          <a:r>
            <a:rPr lang="it-IT" dirty="0" smtClean="0">
              <a:solidFill>
                <a:schemeClr val="tx1"/>
              </a:solidFill>
            </a:rPr>
            <a:t>pubblicando entro la stessa data la relazione illustrativa;</a:t>
          </a:r>
        </a:p>
        <a:p>
          <a:pPr algn="l"/>
          <a:r>
            <a:rPr lang="it-IT" dirty="0" err="1" smtClean="0">
              <a:solidFill>
                <a:schemeClr val="tx1"/>
              </a:solidFill>
            </a:rPr>
            <a:t>•la</a:t>
          </a:r>
          <a:r>
            <a:rPr lang="it-IT" dirty="0" smtClean="0">
              <a:solidFill>
                <a:schemeClr val="tx1"/>
              </a:solidFill>
            </a:rPr>
            <a:t> pubblicizzazione è effettuata mediante relazione illustrativa pubblicata sul sito Internet dell’ente affidante;</a:t>
          </a:r>
        </a:p>
        <a:p>
          <a:pPr algn="l"/>
          <a:r>
            <a:rPr lang="it-IT" dirty="0" err="1" smtClean="0">
              <a:solidFill>
                <a:schemeClr val="tx1"/>
              </a:solidFill>
            </a:rPr>
            <a:t>•per</a:t>
          </a:r>
          <a:r>
            <a:rPr lang="it-IT" dirty="0" smtClean="0">
              <a:solidFill>
                <a:schemeClr val="tx1"/>
              </a:solidFill>
            </a:rPr>
            <a:t> gli affidamenti per i quali non sia prevista una scadenza nel contratto di servizio, questa deve essere definita (altrimenti la gestione cessa il 31.12.2013). Le procedure di affidamento per i servizi a rete devono essere gestite soltanto dall’ente di governo dell’ambito territoriale o del bacino ottimale.(ATO).  </a:t>
          </a:r>
          <a:endParaRPr lang="it-IT" dirty="0">
            <a:solidFill>
              <a:schemeClr val="tx1"/>
            </a:solidFill>
          </a:endParaRPr>
        </a:p>
      </dgm:t>
    </dgm:pt>
    <dgm:pt modelId="{C13DB54C-2CEB-4998-A484-0C122383F110}" type="parTrans" cxnId="{46F7E911-6136-4F03-AD62-AB5ECB6D8F96}">
      <dgm:prSet/>
      <dgm:spPr/>
      <dgm:t>
        <a:bodyPr/>
        <a:lstStyle/>
        <a:p>
          <a:endParaRPr lang="it-IT"/>
        </a:p>
      </dgm:t>
    </dgm:pt>
    <dgm:pt modelId="{3D7F1C36-0BC0-4FE9-B113-B9F00C1C8E36}" type="sibTrans" cxnId="{46F7E911-6136-4F03-AD62-AB5ECB6D8F96}">
      <dgm:prSet/>
      <dgm:spPr/>
      <dgm:t>
        <a:bodyPr/>
        <a:lstStyle/>
        <a:p>
          <a:endParaRPr lang="it-IT"/>
        </a:p>
      </dgm:t>
    </dgm:pt>
    <dgm:pt modelId="{0A7BE9AB-15BB-43D5-86BD-E6D24F2DDF18}" type="pres">
      <dgm:prSet presAssocID="{923DDBF8-EC22-4FF5-AF01-9AC49DACCF21}" presName="linear" presStyleCnt="0">
        <dgm:presLayoutVars>
          <dgm:animLvl val="lvl"/>
          <dgm:resizeHandles val="exact"/>
        </dgm:presLayoutVars>
      </dgm:prSet>
      <dgm:spPr/>
      <dgm:t>
        <a:bodyPr/>
        <a:lstStyle/>
        <a:p>
          <a:endParaRPr lang="it-IT"/>
        </a:p>
      </dgm:t>
    </dgm:pt>
    <dgm:pt modelId="{A04590F4-94CA-47F7-BDC1-F8885F0959D0}" type="pres">
      <dgm:prSet presAssocID="{1F0092E4-5D20-4A74-90F0-E8CD0E40ADDB}" presName="parentText" presStyleLbl="node1" presStyleIdx="0" presStyleCnt="1" custScaleY="34082" custLinFactNeighborX="-18692" custLinFactNeighborY="-6083">
        <dgm:presLayoutVars>
          <dgm:chMax val="0"/>
          <dgm:bulletEnabled val="1"/>
        </dgm:presLayoutVars>
      </dgm:prSet>
      <dgm:spPr/>
      <dgm:t>
        <a:bodyPr/>
        <a:lstStyle/>
        <a:p>
          <a:endParaRPr lang="it-IT"/>
        </a:p>
      </dgm:t>
    </dgm:pt>
  </dgm:ptLst>
  <dgm:cxnLst>
    <dgm:cxn modelId="{46F7E911-6136-4F03-AD62-AB5ECB6D8F96}" srcId="{923DDBF8-EC22-4FF5-AF01-9AC49DACCF21}" destId="{1F0092E4-5D20-4A74-90F0-E8CD0E40ADDB}" srcOrd="0" destOrd="0" parTransId="{C13DB54C-2CEB-4998-A484-0C122383F110}" sibTransId="{3D7F1C36-0BC0-4FE9-B113-B9F00C1C8E36}"/>
    <dgm:cxn modelId="{F70DE8DD-1BC7-49E5-B8FB-6E3F2DF3D6DB}" type="presOf" srcId="{1F0092E4-5D20-4A74-90F0-E8CD0E40ADDB}" destId="{A04590F4-94CA-47F7-BDC1-F8885F0959D0}" srcOrd="0" destOrd="0" presId="urn:microsoft.com/office/officeart/2005/8/layout/vList2"/>
    <dgm:cxn modelId="{194FC1FC-2914-40B1-968B-02A89E43F97A}" type="presOf" srcId="{923DDBF8-EC22-4FF5-AF01-9AC49DACCF21}" destId="{0A7BE9AB-15BB-43D5-86BD-E6D24F2DDF18}" srcOrd="0" destOrd="0" presId="urn:microsoft.com/office/officeart/2005/8/layout/vList2"/>
    <dgm:cxn modelId="{01375193-9FFE-4E35-836D-C53E46F1D449}" type="presParOf" srcId="{0A7BE9AB-15BB-43D5-86BD-E6D24F2DDF18}" destId="{A04590F4-94CA-47F7-BDC1-F8885F0959D0}"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BE04A1-A8B6-4DAE-8E60-31C09ED66B4E}" type="doc">
      <dgm:prSet loTypeId="urn:microsoft.com/office/officeart/2005/8/layout/vList6" loCatId="list" qsTypeId="urn:microsoft.com/office/officeart/2005/8/quickstyle/3d4" qsCatId="3D" csTypeId="urn:microsoft.com/office/officeart/2005/8/colors/accent0_2" csCatId="mainScheme" phldr="1"/>
      <dgm:spPr/>
    </dgm:pt>
    <dgm:pt modelId="{C294D755-0A13-4E5C-A96A-EC2DF5F87D3C}">
      <dgm:prSet phldrT="[Testo]"/>
      <dgm:spPr/>
      <dgm:t>
        <a:bodyPr/>
        <a:lstStyle/>
        <a:p>
          <a:r>
            <a:rPr lang="it-IT" b="1" dirty="0" smtClean="0"/>
            <a:t>Sana gestione-esercizio poteri socio</a:t>
          </a:r>
          <a:endParaRPr lang="it-IT" b="1" dirty="0"/>
        </a:p>
      </dgm:t>
    </dgm:pt>
    <dgm:pt modelId="{9FE99589-CA09-4444-B31A-CBE07B26E5FB}" type="parTrans" cxnId="{64F159CC-9B4B-4BA9-A7EA-FA7550B12D9D}">
      <dgm:prSet/>
      <dgm:spPr/>
      <dgm:t>
        <a:bodyPr/>
        <a:lstStyle/>
        <a:p>
          <a:endParaRPr lang="it-IT"/>
        </a:p>
      </dgm:t>
    </dgm:pt>
    <dgm:pt modelId="{0E0F8301-5D12-4155-B595-E8C472C44CE0}" type="sibTrans" cxnId="{64F159CC-9B4B-4BA9-A7EA-FA7550B12D9D}">
      <dgm:prSet/>
      <dgm:spPr/>
      <dgm:t>
        <a:bodyPr/>
        <a:lstStyle/>
        <a:p>
          <a:endParaRPr lang="it-IT"/>
        </a:p>
      </dgm:t>
    </dgm:pt>
    <dgm:pt modelId="{C2D9546A-223B-4B46-B3F1-A2D2E8D75B35}">
      <dgm:prSet phldrT="[Testo]"/>
      <dgm:spPr/>
      <dgm:t>
        <a:bodyPr/>
        <a:lstStyle/>
        <a:p>
          <a:r>
            <a:rPr lang="it-IT" b="1" dirty="0" smtClean="0"/>
            <a:t>Cattiva gestione</a:t>
          </a:r>
          <a:endParaRPr lang="it-IT" b="1" dirty="0"/>
        </a:p>
      </dgm:t>
    </dgm:pt>
    <dgm:pt modelId="{929BA0AD-4D94-471A-9B5A-C06FF898BA1B}" type="parTrans" cxnId="{E62092B5-DF2C-422F-B1AB-EE9442E43C4D}">
      <dgm:prSet/>
      <dgm:spPr/>
      <dgm:t>
        <a:bodyPr/>
        <a:lstStyle/>
        <a:p>
          <a:endParaRPr lang="it-IT"/>
        </a:p>
      </dgm:t>
    </dgm:pt>
    <dgm:pt modelId="{D419356F-9F74-40B7-BEA9-A38EB4A6FB2C}" type="sibTrans" cxnId="{E62092B5-DF2C-422F-B1AB-EE9442E43C4D}">
      <dgm:prSet/>
      <dgm:spPr/>
      <dgm:t>
        <a:bodyPr/>
        <a:lstStyle/>
        <a:p>
          <a:endParaRPr lang="it-IT"/>
        </a:p>
      </dgm:t>
    </dgm:pt>
    <dgm:pt modelId="{17BD3961-FFE3-4388-9A99-21F320AA2D91}">
      <dgm:prSet phldrT="[Testo]"/>
      <dgm:spPr/>
      <dgm:t>
        <a:bodyPr/>
        <a:lstStyle/>
        <a:p>
          <a:r>
            <a:rPr lang="it-IT" b="1" dirty="0" smtClean="0"/>
            <a:t>Efficienza controlli</a:t>
          </a:r>
          <a:endParaRPr lang="it-IT" b="1" dirty="0"/>
        </a:p>
      </dgm:t>
    </dgm:pt>
    <dgm:pt modelId="{8F21E3BA-0F44-4C77-B4E4-49F5E416275A}" type="parTrans" cxnId="{96662723-F477-4B20-BC35-1F105C76FB09}">
      <dgm:prSet/>
      <dgm:spPr/>
      <dgm:t>
        <a:bodyPr/>
        <a:lstStyle/>
        <a:p>
          <a:endParaRPr lang="it-IT"/>
        </a:p>
      </dgm:t>
    </dgm:pt>
    <dgm:pt modelId="{A858525D-900F-4584-A641-143CB9CCBF6F}" type="sibTrans" cxnId="{96662723-F477-4B20-BC35-1F105C76FB09}">
      <dgm:prSet/>
      <dgm:spPr/>
      <dgm:t>
        <a:bodyPr/>
        <a:lstStyle/>
        <a:p>
          <a:endParaRPr lang="it-IT"/>
        </a:p>
      </dgm:t>
    </dgm:pt>
    <dgm:pt modelId="{CFC96831-663A-4958-A62E-6E9AB93DCE26}">
      <dgm:prSet custT="1">
        <dgm:style>
          <a:lnRef idx="1">
            <a:schemeClr val="accent4"/>
          </a:lnRef>
          <a:fillRef idx="2">
            <a:schemeClr val="accent4"/>
          </a:fillRef>
          <a:effectRef idx="1">
            <a:schemeClr val="accent4"/>
          </a:effectRef>
          <a:fontRef idx="minor">
            <a:schemeClr val="dk1"/>
          </a:fontRef>
        </dgm:style>
      </dgm:prSet>
      <dgm:spPr/>
      <dgm:t>
        <a:bodyPr/>
        <a:lstStyle/>
        <a:p>
          <a:r>
            <a:rPr lang="it-IT" sz="1400" b="1" dirty="0" smtClean="0"/>
            <a:t>-Rispetto del principio di sana gestione.</a:t>
          </a:r>
        </a:p>
        <a:p>
          <a:r>
            <a:rPr lang="it-IT" sz="1400" b="1" dirty="0" smtClean="0"/>
            <a:t>-Illegittimi continui trasferimenti di risorse a società sempre in perdita.</a:t>
          </a:r>
        </a:p>
        <a:p>
          <a:r>
            <a:rPr lang="it-IT" sz="1400" b="1" dirty="0" smtClean="0"/>
            <a:t>-Vincoli derivanti da divieto ripiano perdite.</a:t>
          </a:r>
        </a:p>
        <a:p>
          <a:r>
            <a:rPr lang="it-IT" sz="1400" b="1" dirty="0" smtClean="0"/>
            <a:t>-Necessaria attenzione per ripercussioni su bilancio comunale</a:t>
          </a:r>
        </a:p>
        <a:p>
          <a:endParaRPr lang="it-IT" sz="1000" dirty="0"/>
        </a:p>
      </dgm:t>
    </dgm:pt>
    <dgm:pt modelId="{40393E9E-C54D-4763-B407-2EA85E62E749}" type="parTrans" cxnId="{C6F92759-370D-4CC8-BD30-54AC68535D85}">
      <dgm:prSet/>
      <dgm:spPr/>
      <dgm:t>
        <a:bodyPr/>
        <a:lstStyle/>
        <a:p>
          <a:endParaRPr lang="it-IT"/>
        </a:p>
      </dgm:t>
    </dgm:pt>
    <dgm:pt modelId="{A4B8C79A-7E75-40D8-B86F-D3850F6B84D8}" type="sibTrans" cxnId="{C6F92759-370D-4CC8-BD30-54AC68535D85}">
      <dgm:prSet/>
      <dgm:spPr/>
      <dgm:t>
        <a:bodyPr/>
        <a:lstStyle/>
        <a:p>
          <a:endParaRPr lang="it-IT"/>
        </a:p>
      </dgm:t>
    </dgm:pt>
    <dgm:pt modelId="{47921A0B-15FF-4F34-9F09-4253DE0E27DB}">
      <dgm:prSet custT="1"/>
      <dgm:spPr>
        <a:solidFill>
          <a:schemeClr val="accent2">
            <a:lumMod val="20000"/>
            <a:lumOff val="80000"/>
            <a:alpha val="90000"/>
          </a:schemeClr>
        </a:solidFill>
      </dgm:spPr>
      <dgm:t>
        <a:bodyPr/>
        <a:lstStyle/>
        <a:p>
          <a:r>
            <a:rPr lang="it-IT" sz="1100" b="1" dirty="0" smtClean="0"/>
            <a:t> </a:t>
          </a:r>
          <a:r>
            <a:rPr lang="it-IT" sz="1400" b="1" dirty="0" smtClean="0"/>
            <a:t>Ente locale esercita poteri del socio.</a:t>
          </a:r>
          <a:endParaRPr lang="it-IT" sz="1400" b="1" dirty="0"/>
        </a:p>
      </dgm:t>
    </dgm:pt>
    <dgm:pt modelId="{23804608-5DE4-4F39-8733-4A6744AA9F8F}" type="parTrans" cxnId="{BDAE8534-5B98-458D-88BB-1F97E7609F26}">
      <dgm:prSet/>
      <dgm:spPr/>
      <dgm:t>
        <a:bodyPr/>
        <a:lstStyle/>
        <a:p>
          <a:endParaRPr lang="it-IT"/>
        </a:p>
      </dgm:t>
    </dgm:pt>
    <dgm:pt modelId="{C9CC66B6-E2C2-438F-A06B-1E9C184C84B6}" type="sibTrans" cxnId="{BDAE8534-5B98-458D-88BB-1F97E7609F26}">
      <dgm:prSet/>
      <dgm:spPr/>
      <dgm:t>
        <a:bodyPr/>
        <a:lstStyle/>
        <a:p>
          <a:endParaRPr lang="it-IT"/>
        </a:p>
      </dgm:t>
    </dgm:pt>
    <dgm:pt modelId="{501B78AC-2DA3-427D-896C-E88E0ECF579A}">
      <dgm:prSet custT="1"/>
      <dgm:spPr>
        <a:solidFill>
          <a:schemeClr val="accent2">
            <a:lumMod val="20000"/>
            <a:lumOff val="80000"/>
            <a:alpha val="90000"/>
          </a:schemeClr>
        </a:solidFill>
      </dgm:spPr>
      <dgm:t>
        <a:bodyPr/>
        <a:lstStyle/>
        <a:p>
          <a:r>
            <a:rPr lang="it-IT" sz="1400" b="1" dirty="0" smtClean="0"/>
            <a:t>Obbligo vigilanza su società partecipata</a:t>
          </a:r>
          <a:endParaRPr lang="it-IT" sz="1400" b="1" dirty="0"/>
        </a:p>
      </dgm:t>
    </dgm:pt>
    <dgm:pt modelId="{B01F6BFF-673B-4BE4-A24F-6D9269BCC137}" type="parTrans" cxnId="{E6A77C7F-3869-425B-90D0-C82A42C44EA6}">
      <dgm:prSet/>
      <dgm:spPr/>
      <dgm:t>
        <a:bodyPr/>
        <a:lstStyle/>
        <a:p>
          <a:endParaRPr lang="it-IT"/>
        </a:p>
      </dgm:t>
    </dgm:pt>
    <dgm:pt modelId="{1E0B4DF3-3865-428F-A98F-90CE88625B49}" type="sibTrans" cxnId="{E6A77C7F-3869-425B-90D0-C82A42C44EA6}">
      <dgm:prSet/>
      <dgm:spPr/>
      <dgm:t>
        <a:bodyPr/>
        <a:lstStyle/>
        <a:p>
          <a:endParaRPr lang="it-IT"/>
        </a:p>
      </dgm:t>
    </dgm:pt>
    <dgm:pt modelId="{80DE3EDC-434D-46BC-9C20-05C9EA242C9B}">
      <dgm:prSet custT="1"/>
      <dgm:spPr>
        <a:solidFill>
          <a:schemeClr val="bg2">
            <a:alpha val="90000"/>
          </a:schemeClr>
        </a:solidFill>
      </dgm:spPr>
      <dgm:t>
        <a:bodyPr/>
        <a:lstStyle/>
        <a:p>
          <a:r>
            <a:rPr lang="it-IT" sz="1400" b="1" dirty="0" smtClean="0"/>
            <a:t>Obbligo controllo su società partecipate (modello art. 147-quater </a:t>
          </a:r>
          <a:r>
            <a:rPr lang="it-IT" sz="1400" b="1" dirty="0" err="1" smtClean="0"/>
            <a:t>Tuel</a:t>
          </a:r>
          <a:r>
            <a:rPr lang="it-IT" sz="1400" b="1" dirty="0" smtClean="0"/>
            <a:t>).</a:t>
          </a:r>
          <a:endParaRPr lang="it-IT" sz="1400" b="1" dirty="0"/>
        </a:p>
      </dgm:t>
    </dgm:pt>
    <dgm:pt modelId="{F8BC041D-57DA-43F8-9B2E-0B99158239D4}" type="parTrans" cxnId="{CFECCA7A-E461-4972-AC46-F77A25319D1E}">
      <dgm:prSet/>
      <dgm:spPr/>
      <dgm:t>
        <a:bodyPr/>
        <a:lstStyle/>
        <a:p>
          <a:endParaRPr lang="it-IT"/>
        </a:p>
      </dgm:t>
    </dgm:pt>
    <dgm:pt modelId="{20E4EB6B-949D-457E-B8D0-17577CCEF85D}" type="sibTrans" cxnId="{CFECCA7A-E461-4972-AC46-F77A25319D1E}">
      <dgm:prSet/>
      <dgm:spPr/>
      <dgm:t>
        <a:bodyPr/>
        <a:lstStyle/>
        <a:p>
          <a:endParaRPr lang="it-IT"/>
        </a:p>
      </dgm:t>
    </dgm:pt>
    <dgm:pt modelId="{0808810E-14B1-4755-8742-230D802EA922}">
      <dgm:prSet custT="1"/>
      <dgm:spPr>
        <a:solidFill>
          <a:schemeClr val="bg2">
            <a:alpha val="90000"/>
          </a:schemeClr>
        </a:solidFill>
      </dgm:spPr>
      <dgm:t>
        <a:bodyPr/>
        <a:lstStyle/>
        <a:p>
          <a:r>
            <a:rPr lang="it-IT" sz="1400" b="1" dirty="0" smtClean="0"/>
            <a:t>Necessaria efficienza sistema dei controlli interni.</a:t>
          </a:r>
          <a:endParaRPr lang="it-IT" sz="1400" b="1" dirty="0"/>
        </a:p>
      </dgm:t>
    </dgm:pt>
    <dgm:pt modelId="{F8E7EA7C-7E7A-4D3B-9771-116170445451}" type="parTrans" cxnId="{8CEA34DC-3524-435C-9391-64E4B9E6577A}">
      <dgm:prSet/>
      <dgm:spPr/>
      <dgm:t>
        <a:bodyPr/>
        <a:lstStyle/>
        <a:p>
          <a:endParaRPr lang="it-IT"/>
        </a:p>
      </dgm:t>
    </dgm:pt>
    <dgm:pt modelId="{DDDE8239-95B6-4955-894E-3A7EEFCCC843}" type="sibTrans" cxnId="{8CEA34DC-3524-435C-9391-64E4B9E6577A}">
      <dgm:prSet/>
      <dgm:spPr/>
      <dgm:t>
        <a:bodyPr/>
        <a:lstStyle/>
        <a:p>
          <a:endParaRPr lang="it-IT"/>
        </a:p>
      </dgm:t>
    </dgm:pt>
    <dgm:pt modelId="{F4A25CAA-38F3-4140-8F84-2D4C27B2CB8A}">
      <dgm:prSet custT="1"/>
      <dgm:spPr>
        <a:solidFill>
          <a:schemeClr val="bg2">
            <a:alpha val="90000"/>
          </a:schemeClr>
        </a:solidFill>
      </dgm:spPr>
      <dgm:t>
        <a:bodyPr/>
        <a:lstStyle/>
        <a:p>
          <a:r>
            <a:rPr lang="it-IT" sz="1400" b="1" dirty="0" smtClean="0"/>
            <a:t>Inefficienza comporta sanzioni specifiche e danno erariale.</a:t>
          </a:r>
          <a:endParaRPr lang="it-IT" sz="1400" b="1" dirty="0"/>
        </a:p>
      </dgm:t>
    </dgm:pt>
    <dgm:pt modelId="{6CCAD5E0-00D1-4E35-823F-EDFE511D5402}" type="parTrans" cxnId="{60705768-77B0-4CCE-979F-8FF818AFB3D4}">
      <dgm:prSet/>
      <dgm:spPr/>
      <dgm:t>
        <a:bodyPr/>
        <a:lstStyle/>
        <a:p>
          <a:endParaRPr lang="it-IT"/>
        </a:p>
      </dgm:t>
    </dgm:pt>
    <dgm:pt modelId="{39882664-7386-406F-AABE-3597A8C5A84A}" type="sibTrans" cxnId="{60705768-77B0-4CCE-979F-8FF818AFB3D4}">
      <dgm:prSet/>
      <dgm:spPr/>
      <dgm:t>
        <a:bodyPr/>
        <a:lstStyle/>
        <a:p>
          <a:endParaRPr lang="it-IT"/>
        </a:p>
      </dgm:t>
    </dgm:pt>
    <dgm:pt modelId="{70612C53-9329-4BB8-B4D3-1B477DEA350A}">
      <dgm:prSet custT="1"/>
      <dgm:spPr>
        <a:solidFill>
          <a:schemeClr val="bg2">
            <a:alpha val="90000"/>
          </a:schemeClr>
        </a:solidFill>
      </dgm:spPr>
      <dgm:t>
        <a:bodyPr/>
        <a:lstStyle/>
        <a:p>
          <a:r>
            <a:rPr lang="it-IT" sz="1400" b="1" dirty="0" smtClean="0"/>
            <a:t>Relazione squilibrio società – bilancio ente socio.</a:t>
          </a:r>
          <a:endParaRPr lang="it-IT" sz="1400" b="1" dirty="0"/>
        </a:p>
      </dgm:t>
    </dgm:pt>
    <dgm:pt modelId="{8BF918C2-F212-4208-9790-687769997CC0}" type="parTrans" cxnId="{8736633B-F760-43E6-8AEA-D8DDFEBE1E5C}">
      <dgm:prSet/>
      <dgm:spPr/>
      <dgm:t>
        <a:bodyPr/>
        <a:lstStyle/>
        <a:p>
          <a:endParaRPr lang="it-IT"/>
        </a:p>
      </dgm:t>
    </dgm:pt>
    <dgm:pt modelId="{F9F3E6E4-D610-43F6-8676-66C738CF5221}" type="sibTrans" cxnId="{8736633B-F760-43E6-8AEA-D8DDFEBE1E5C}">
      <dgm:prSet/>
      <dgm:spPr/>
      <dgm:t>
        <a:bodyPr/>
        <a:lstStyle/>
        <a:p>
          <a:endParaRPr lang="it-IT"/>
        </a:p>
      </dgm:t>
    </dgm:pt>
    <dgm:pt modelId="{C0B8D0E7-B3FE-426E-B137-76B3AE71973C}">
      <dgm:prSet custT="1"/>
      <dgm:spPr>
        <a:solidFill>
          <a:schemeClr val="accent2">
            <a:lumMod val="20000"/>
            <a:lumOff val="80000"/>
            <a:alpha val="90000"/>
          </a:schemeClr>
        </a:solidFill>
      </dgm:spPr>
      <dgm:t>
        <a:bodyPr/>
        <a:lstStyle/>
        <a:p>
          <a:r>
            <a:rPr lang="it-IT" sz="1400" b="1" dirty="0" smtClean="0"/>
            <a:t>Azione di responsabilità (obbligo – danno in caso non azione).</a:t>
          </a:r>
          <a:endParaRPr lang="it-IT" sz="1400" b="1" dirty="0"/>
        </a:p>
      </dgm:t>
    </dgm:pt>
    <dgm:pt modelId="{3610722A-3EAA-4549-A2DB-B3C01D72C2B3}" type="parTrans" cxnId="{97BB355F-68E5-4793-AA0C-F90276C9E008}">
      <dgm:prSet/>
      <dgm:spPr/>
      <dgm:t>
        <a:bodyPr/>
        <a:lstStyle/>
        <a:p>
          <a:endParaRPr lang="it-IT"/>
        </a:p>
      </dgm:t>
    </dgm:pt>
    <dgm:pt modelId="{B93C9596-56E9-4B61-AF74-C3131C5619B7}" type="sibTrans" cxnId="{97BB355F-68E5-4793-AA0C-F90276C9E008}">
      <dgm:prSet/>
      <dgm:spPr/>
      <dgm:t>
        <a:bodyPr/>
        <a:lstStyle/>
        <a:p>
          <a:endParaRPr lang="it-IT"/>
        </a:p>
      </dgm:t>
    </dgm:pt>
    <dgm:pt modelId="{225F580C-64B8-46AC-A4B3-E1B61005C4F0}" type="pres">
      <dgm:prSet presAssocID="{B8BE04A1-A8B6-4DAE-8E60-31C09ED66B4E}" presName="Name0" presStyleCnt="0">
        <dgm:presLayoutVars>
          <dgm:dir/>
          <dgm:animLvl val="lvl"/>
          <dgm:resizeHandles/>
        </dgm:presLayoutVars>
      </dgm:prSet>
      <dgm:spPr/>
    </dgm:pt>
    <dgm:pt modelId="{D3EDA1B4-A45F-40BE-A5F4-FC41C8BBBBBF}" type="pres">
      <dgm:prSet presAssocID="{C294D755-0A13-4E5C-A96A-EC2DF5F87D3C}" presName="linNode" presStyleCnt="0"/>
      <dgm:spPr/>
    </dgm:pt>
    <dgm:pt modelId="{9A183708-88BC-418C-8E7F-D918E518B628}" type="pres">
      <dgm:prSet presAssocID="{C294D755-0A13-4E5C-A96A-EC2DF5F87D3C}" presName="parentShp" presStyleLbl="node1" presStyleIdx="0" presStyleCnt="3" custScaleX="50000" custLinFactNeighborX="-3030">
        <dgm:presLayoutVars>
          <dgm:bulletEnabled val="1"/>
        </dgm:presLayoutVars>
      </dgm:prSet>
      <dgm:spPr/>
      <dgm:t>
        <a:bodyPr/>
        <a:lstStyle/>
        <a:p>
          <a:endParaRPr lang="it-IT"/>
        </a:p>
      </dgm:t>
    </dgm:pt>
    <dgm:pt modelId="{D9A6D7BE-F060-48EF-B545-EC763084EB84}" type="pres">
      <dgm:prSet presAssocID="{C294D755-0A13-4E5C-A96A-EC2DF5F87D3C}" presName="childShp" presStyleLbl="bgAccFollowNode1" presStyleIdx="0" presStyleCnt="3" custScaleX="133849" custScaleY="284258" custLinFactNeighborX="-142" custLinFactNeighborY="-75">
        <dgm:presLayoutVars>
          <dgm:bulletEnabled val="1"/>
        </dgm:presLayoutVars>
      </dgm:prSet>
      <dgm:spPr/>
      <dgm:t>
        <a:bodyPr/>
        <a:lstStyle/>
        <a:p>
          <a:endParaRPr lang="it-IT"/>
        </a:p>
      </dgm:t>
    </dgm:pt>
    <dgm:pt modelId="{C9AE300A-2BFE-4BD0-9A7C-2056A50B849B}" type="pres">
      <dgm:prSet presAssocID="{0E0F8301-5D12-4155-B595-E8C472C44CE0}" presName="spacing" presStyleCnt="0"/>
      <dgm:spPr/>
    </dgm:pt>
    <dgm:pt modelId="{FF53C1F7-1891-44F9-98E0-7636D0120FED}" type="pres">
      <dgm:prSet presAssocID="{C2D9546A-223B-4B46-B3F1-A2D2E8D75B35}" presName="linNode" presStyleCnt="0"/>
      <dgm:spPr/>
    </dgm:pt>
    <dgm:pt modelId="{83F34462-7184-4F52-AF7F-133A8F6F79D8}" type="pres">
      <dgm:prSet presAssocID="{C2D9546A-223B-4B46-B3F1-A2D2E8D75B35}" presName="parentShp" presStyleLbl="node1" presStyleIdx="1" presStyleCnt="3" custScaleX="50000" custLinFactNeighborX="-18182" custLinFactNeighborY="3778">
        <dgm:presLayoutVars>
          <dgm:bulletEnabled val="1"/>
        </dgm:presLayoutVars>
      </dgm:prSet>
      <dgm:spPr/>
      <dgm:t>
        <a:bodyPr/>
        <a:lstStyle/>
        <a:p>
          <a:endParaRPr lang="it-IT"/>
        </a:p>
      </dgm:t>
    </dgm:pt>
    <dgm:pt modelId="{FCAE6571-2810-4E3A-9FF3-FC89C9052ED9}" type="pres">
      <dgm:prSet presAssocID="{C2D9546A-223B-4B46-B3F1-A2D2E8D75B35}" presName="childShp" presStyleLbl="bgAccFollowNode1" presStyleIdx="1" presStyleCnt="3" custScaleX="136696" custScaleY="191955">
        <dgm:presLayoutVars>
          <dgm:bulletEnabled val="1"/>
        </dgm:presLayoutVars>
      </dgm:prSet>
      <dgm:spPr/>
      <dgm:t>
        <a:bodyPr/>
        <a:lstStyle/>
        <a:p>
          <a:endParaRPr lang="it-IT"/>
        </a:p>
      </dgm:t>
    </dgm:pt>
    <dgm:pt modelId="{778C1A43-328C-4935-82A7-235E74B52001}" type="pres">
      <dgm:prSet presAssocID="{D419356F-9F74-40B7-BEA9-A38EB4A6FB2C}" presName="spacing" presStyleCnt="0"/>
      <dgm:spPr/>
    </dgm:pt>
    <dgm:pt modelId="{BB2FB17D-E6AD-468F-9E08-290CD68342EC}" type="pres">
      <dgm:prSet presAssocID="{17BD3961-FFE3-4388-9A99-21F320AA2D91}" presName="linNode" presStyleCnt="0"/>
      <dgm:spPr/>
    </dgm:pt>
    <dgm:pt modelId="{13397041-D8B7-4593-B54E-EBB2ACA671E8}" type="pres">
      <dgm:prSet presAssocID="{17BD3961-FFE3-4388-9A99-21F320AA2D91}" presName="parentShp" presStyleLbl="node1" presStyleIdx="2" presStyleCnt="3" custScaleX="50000" custLinFactNeighborX="-16667" custLinFactNeighborY="7556">
        <dgm:presLayoutVars>
          <dgm:bulletEnabled val="1"/>
        </dgm:presLayoutVars>
      </dgm:prSet>
      <dgm:spPr/>
      <dgm:t>
        <a:bodyPr/>
        <a:lstStyle/>
        <a:p>
          <a:endParaRPr lang="it-IT"/>
        </a:p>
      </dgm:t>
    </dgm:pt>
    <dgm:pt modelId="{178833F0-9A5B-41EB-A720-D087EAE8BE89}" type="pres">
      <dgm:prSet presAssocID="{17BD3961-FFE3-4388-9A99-21F320AA2D91}" presName="childShp" presStyleLbl="bgAccFollowNode1" presStyleIdx="2" presStyleCnt="3" custScaleX="136530" custScaleY="288872">
        <dgm:presLayoutVars>
          <dgm:bulletEnabled val="1"/>
        </dgm:presLayoutVars>
      </dgm:prSet>
      <dgm:spPr/>
      <dgm:t>
        <a:bodyPr/>
        <a:lstStyle/>
        <a:p>
          <a:endParaRPr lang="it-IT"/>
        </a:p>
      </dgm:t>
    </dgm:pt>
  </dgm:ptLst>
  <dgm:cxnLst>
    <dgm:cxn modelId="{97BB355F-68E5-4793-AA0C-F90276C9E008}" srcId="{C2D9546A-223B-4B46-B3F1-A2D2E8D75B35}" destId="{C0B8D0E7-B3FE-426E-B137-76B3AE71973C}" srcOrd="2" destOrd="0" parTransId="{3610722A-3EAA-4549-A2DB-B3C01D72C2B3}" sibTransId="{B93C9596-56E9-4B61-AF74-C3131C5619B7}"/>
    <dgm:cxn modelId="{C6F92759-370D-4CC8-BD30-54AC68535D85}" srcId="{C294D755-0A13-4E5C-A96A-EC2DF5F87D3C}" destId="{CFC96831-663A-4958-A62E-6E9AB93DCE26}" srcOrd="0" destOrd="0" parTransId="{40393E9E-C54D-4763-B407-2EA85E62E749}" sibTransId="{A4B8C79A-7E75-40D8-B86F-D3850F6B84D8}"/>
    <dgm:cxn modelId="{60705768-77B0-4CCE-979F-8FF818AFB3D4}" srcId="{17BD3961-FFE3-4388-9A99-21F320AA2D91}" destId="{F4A25CAA-38F3-4140-8F84-2D4C27B2CB8A}" srcOrd="2" destOrd="0" parTransId="{6CCAD5E0-00D1-4E35-823F-EDFE511D5402}" sibTransId="{39882664-7386-406F-AABE-3597A8C5A84A}"/>
    <dgm:cxn modelId="{E6A77C7F-3869-425B-90D0-C82A42C44EA6}" srcId="{C2D9546A-223B-4B46-B3F1-A2D2E8D75B35}" destId="{501B78AC-2DA3-427D-896C-E88E0ECF579A}" srcOrd="1" destOrd="0" parTransId="{B01F6BFF-673B-4BE4-A24F-6D9269BCC137}" sibTransId="{1E0B4DF3-3865-428F-A98F-90CE88625B49}"/>
    <dgm:cxn modelId="{27792A9D-57AE-4F11-A8F0-744104F71095}" type="presOf" srcId="{17BD3961-FFE3-4388-9A99-21F320AA2D91}" destId="{13397041-D8B7-4593-B54E-EBB2ACA671E8}" srcOrd="0" destOrd="0" presId="urn:microsoft.com/office/officeart/2005/8/layout/vList6"/>
    <dgm:cxn modelId="{8CEA34DC-3524-435C-9391-64E4B9E6577A}" srcId="{17BD3961-FFE3-4388-9A99-21F320AA2D91}" destId="{0808810E-14B1-4755-8742-230D802EA922}" srcOrd="1" destOrd="0" parTransId="{F8E7EA7C-7E7A-4D3B-9771-116170445451}" sibTransId="{DDDE8239-95B6-4955-894E-3A7EEFCCC843}"/>
    <dgm:cxn modelId="{EF0735AC-2102-4080-A456-ABE8F00A6170}" type="presOf" srcId="{C0B8D0E7-B3FE-426E-B137-76B3AE71973C}" destId="{FCAE6571-2810-4E3A-9FF3-FC89C9052ED9}" srcOrd="0" destOrd="2" presId="urn:microsoft.com/office/officeart/2005/8/layout/vList6"/>
    <dgm:cxn modelId="{89669DF3-FBB9-4B58-9742-C634FA46DB79}" type="presOf" srcId="{47921A0B-15FF-4F34-9F09-4253DE0E27DB}" destId="{FCAE6571-2810-4E3A-9FF3-FC89C9052ED9}" srcOrd="0" destOrd="0" presId="urn:microsoft.com/office/officeart/2005/8/layout/vList6"/>
    <dgm:cxn modelId="{64F159CC-9B4B-4BA9-A7EA-FA7550B12D9D}" srcId="{B8BE04A1-A8B6-4DAE-8E60-31C09ED66B4E}" destId="{C294D755-0A13-4E5C-A96A-EC2DF5F87D3C}" srcOrd="0" destOrd="0" parTransId="{9FE99589-CA09-4444-B31A-CBE07B26E5FB}" sibTransId="{0E0F8301-5D12-4155-B595-E8C472C44CE0}"/>
    <dgm:cxn modelId="{0508CB40-B21D-4FB2-B748-5DD6D92BBF20}" type="presOf" srcId="{CFC96831-663A-4958-A62E-6E9AB93DCE26}" destId="{D9A6D7BE-F060-48EF-B545-EC763084EB84}" srcOrd="0" destOrd="0" presId="urn:microsoft.com/office/officeart/2005/8/layout/vList6"/>
    <dgm:cxn modelId="{B0929DB9-E6B6-48B0-ABFA-47062529E726}" type="presOf" srcId="{70612C53-9329-4BB8-B4D3-1B477DEA350A}" destId="{178833F0-9A5B-41EB-A720-D087EAE8BE89}" srcOrd="0" destOrd="3" presId="urn:microsoft.com/office/officeart/2005/8/layout/vList6"/>
    <dgm:cxn modelId="{9730E690-0CE0-44EB-83FE-817A2747F8A8}" type="presOf" srcId="{0808810E-14B1-4755-8742-230D802EA922}" destId="{178833F0-9A5B-41EB-A720-D087EAE8BE89}" srcOrd="0" destOrd="1" presId="urn:microsoft.com/office/officeart/2005/8/layout/vList6"/>
    <dgm:cxn modelId="{CFECCA7A-E461-4972-AC46-F77A25319D1E}" srcId="{17BD3961-FFE3-4388-9A99-21F320AA2D91}" destId="{80DE3EDC-434D-46BC-9C20-05C9EA242C9B}" srcOrd="0" destOrd="0" parTransId="{F8BC041D-57DA-43F8-9B2E-0B99158239D4}" sibTransId="{20E4EB6B-949D-457E-B8D0-17577CCEF85D}"/>
    <dgm:cxn modelId="{82F4846A-C6C1-4240-92E3-29244B42FE37}" type="presOf" srcId="{C294D755-0A13-4E5C-A96A-EC2DF5F87D3C}" destId="{9A183708-88BC-418C-8E7F-D918E518B628}" srcOrd="0" destOrd="0" presId="urn:microsoft.com/office/officeart/2005/8/layout/vList6"/>
    <dgm:cxn modelId="{96662723-F477-4B20-BC35-1F105C76FB09}" srcId="{B8BE04A1-A8B6-4DAE-8E60-31C09ED66B4E}" destId="{17BD3961-FFE3-4388-9A99-21F320AA2D91}" srcOrd="2" destOrd="0" parTransId="{8F21E3BA-0F44-4C77-B4E4-49F5E416275A}" sibTransId="{A858525D-900F-4584-A641-143CB9CCBF6F}"/>
    <dgm:cxn modelId="{C134BA08-1828-433B-8EFF-DAAF98B02135}" type="presOf" srcId="{B8BE04A1-A8B6-4DAE-8E60-31C09ED66B4E}" destId="{225F580C-64B8-46AC-A4B3-E1B61005C4F0}" srcOrd="0" destOrd="0" presId="urn:microsoft.com/office/officeart/2005/8/layout/vList6"/>
    <dgm:cxn modelId="{0725AF04-F907-45B8-905D-0A7EB19B06C1}" type="presOf" srcId="{C2D9546A-223B-4B46-B3F1-A2D2E8D75B35}" destId="{83F34462-7184-4F52-AF7F-133A8F6F79D8}" srcOrd="0" destOrd="0" presId="urn:microsoft.com/office/officeart/2005/8/layout/vList6"/>
    <dgm:cxn modelId="{359C6670-F83B-4682-91AB-481203FEDE7E}" type="presOf" srcId="{80DE3EDC-434D-46BC-9C20-05C9EA242C9B}" destId="{178833F0-9A5B-41EB-A720-D087EAE8BE89}" srcOrd="0" destOrd="0" presId="urn:microsoft.com/office/officeart/2005/8/layout/vList6"/>
    <dgm:cxn modelId="{E62092B5-DF2C-422F-B1AB-EE9442E43C4D}" srcId="{B8BE04A1-A8B6-4DAE-8E60-31C09ED66B4E}" destId="{C2D9546A-223B-4B46-B3F1-A2D2E8D75B35}" srcOrd="1" destOrd="0" parTransId="{929BA0AD-4D94-471A-9B5A-C06FF898BA1B}" sibTransId="{D419356F-9F74-40B7-BEA9-A38EB4A6FB2C}"/>
    <dgm:cxn modelId="{952E2C49-E367-44B5-9F6E-AC25568C811B}" type="presOf" srcId="{F4A25CAA-38F3-4140-8F84-2D4C27B2CB8A}" destId="{178833F0-9A5B-41EB-A720-D087EAE8BE89}" srcOrd="0" destOrd="2" presId="urn:microsoft.com/office/officeart/2005/8/layout/vList6"/>
    <dgm:cxn modelId="{BDAE8534-5B98-458D-88BB-1F97E7609F26}" srcId="{C2D9546A-223B-4B46-B3F1-A2D2E8D75B35}" destId="{47921A0B-15FF-4F34-9F09-4253DE0E27DB}" srcOrd="0" destOrd="0" parTransId="{23804608-5DE4-4F39-8733-4A6744AA9F8F}" sibTransId="{C9CC66B6-E2C2-438F-A06B-1E9C184C84B6}"/>
    <dgm:cxn modelId="{8736633B-F760-43E6-8AEA-D8DDFEBE1E5C}" srcId="{17BD3961-FFE3-4388-9A99-21F320AA2D91}" destId="{70612C53-9329-4BB8-B4D3-1B477DEA350A}" srcOrd="3" destOrd="0" parTransId="{8BF918C2-F212-4208-9790-687769997CC0}" sibTransId="{F9F3E6E4-D610-43F6-8676-66C738CF5221}"/>
    <dgm:cxn modelId="{9FA04C2F-C9FF-4ED7-83C0-D433F3BEAC3F}" type="presOf" srcId="{501B78AC-2DA3-427D-896C-E88E0ECF579A}" destId="{FCAE6571-2810-4E3A-9FF3-FC89C9052ED9}" srcOrd="0" destOrd="1" presId="urn:microsoft.com/office/officeart/2005/8/layout/vList6"/>
    <dgm:cxn modelId="{8372B6B7-21D8-4F55-85DC-B916C9F75255}" type="presParOf" srcId="{225F580C-64B8-46AC-A4B3-E1B61005C4F0}" destId="{D3EDA1B4-A45F-40BE-A5F4-FC41C8BBBBBF}" srcOrd="0" destOrd="0" presId="urn:microsoft.com/office/officeart/2005/8/layout/vList6"/>
    <dgm:cxn modelId="{54CD6CF1-6DA5-4EC9-9DD3-4055C32FDC18}" type="presParOf" srcId="{D3EDA1B4-A45F-40BE-A5F4-FC41C8BBBBBF}" destId="{9A183708-88BC-418C-8E7F-D918E518B628}" srcOrd="0" destOrd="0" presId="urn:microsoft.com/office/officeart/2005/8/layout/vList6"/>
    <dgm:cxn modelId="{0EAAE02E-E1AA-47FB-A769-677EE822F446}" type="presParOf" srcId="{D3EDA1B4-A45F-40BE-A5F4-FC41C8BBBBBF}" destId="{D9A6D7BE-F060-48EF-B545-EC763084EB84}" srcOrd="1" destOrd="0" presId="urn:microsoft.com/office/officeart/2005/8/layout/vList6"/>
    <dgm:cxn modelId="{D280F564-4BD7-48D1-A45B-786F429922A6}" type="presParOf" srcId="{225F580C-64B8-46AC-A4B3-E1B61005C4F0}" destId="{C9AE300A-2BFE-4BD0-9A7C-2056A50B849B}" srcOrd="1" destOrd="0" presId="urn:microsoft.com/office/officeart/2005/8/layout/vList6"/>
    <dgm:cxn modelId="{EAA8A6ED-65AA-499B-B304-45E48259419A}" type="presParOf" srcId="{225F580C-64B8-46AC-A4B3-E1B61005C4F0}" destId="{FF53C1F7-1891-44F9-98E0-7636D0120FED}" srcOrd="2" destOrd="0" presId="urn:microsoft.com/office/officeart/2005/8/layout/vList6"/>
    <dgm:cxn modelId="{281C25F3-5BC7-4EE4-B9C9-710BA0B70503}" type="presParOf" srcId="{FF53C1F7-1891-44F9-98E0-7636D0120FED}" destId="{83F34462-7184-4F52-AF7F-133A8F6F79D8}" srcOrd="0" destOrd="0" presId="urn:microsoft.com/office/officeart/2005/8/layout/vList6"/>
    <dgm:cxn modelId="{1A9E99DB-D6F5-4B53-8B86-EC99FCA09A16}" type="presParOf" srcId="{FF53C1F7-1891-44F9-98E0-7636D0120FED}" destId="{FCAE6571-2810-4E3A-9FF3-FC89C9052ED9}" srcOrd="1" destOrd="0" presId="urn:microsoft.com/office/officeart/2005/8/layout/vList6"/>
    <dgm:cxn modelId="{C7176EB9-5596-4E5B-97B3-F552A8CD4DF9}" type="presParOf" srcId="{225F580C-64B8-46AC-A4B3-E1B61005C4F0}" destId="{778C1A43-328C-4935-82A7-235E74B52001}" srcOrd="3" destOrd="0" presId="urn:microsoft.com/office/officeart/2005/8/layout/vList6"/>
    <dgm:cxn modelId="{EB72111F-605C-4F72-85BC-0850F5564647}" type="presParOf" srcId="{225F580C-64B8-46AC-A4B3-E1B61005C4F0}" destId="{BB2FB17D-E6AD-468F-9E08-290CD68342EC}" srcOrd="4" destOrd="0" presId="urn:microsoft.com/office/officeart/2005/8/layout/vList6"/>
    <dgm:cxn modelId="{1EC8C8D7-5347-4A37-A66D-FE67851F55DF}" type="presParOf" srcId="{BB2FB17D-E6AD-468F-9E08-290CD68342EC}" destId="{13397041-D8B7-4593-B54E-EBB2ACA671E8}" srcOrd="0" destOrd="0" presId="urn:microsoft.com/office/officeart/2005/8/layout/vList6"/>
    <dgm:cxn modelId="{8A2479B3-6AE5-4E0B-A65C-7F38EC4CAAE7}" type="presParOf" srcId="{BB2FB17D-E6AD-468F-9E08-290CD68342EC}" destId="{178833F0-9A5B-41EB-A720-D087EAE8BE89}" srcOrd="1" destOrd="0" presId="urn:microsoft.com/office/officeart/2005/8/layout/v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A4092C0-25DE-4326-89E5-6CD3A53260AD}" type="doc">
      <dgm:prSet loTypeId="urn:microsoft.com/office/officeart/2005/8/layout/venn3" loCatId="relationship" qsTypeId="urn:microsoft.com/office/officeart/2005/8/quickstyle/simple4" qsCatId="simple" csTypeId="urn:microsoft.com/office/officeart/2005/8/colors/accent0_1" csCatId="mainScheme" phldr="1"/>
      <dgm:spPr/>
      <dgm:t>
        <a:bodyPr/>
        <a:lstStyle/>
        <a:p>
          <a:endParaRPr lang="it-IT"/>
        </a:p>
      </dgm:t>
    </dgm:pt>
    <dgm:pt modelId="{7454F864-453A-4AA2-9565-B5FE09840D04}">
      <dgm:prSet/>
      <dgm:spPr>
        <a:solidFill>
          <a:srgbClr val="FFFF00"/>
        </a:solidFill>
      </dgm:spPr>
      <dgm:t>
        <a:bodyPr/>
        <a:lstStyle/>
        <a:p>
          <a:pPr defTabSz="488950" rtl="0">
            <a:lnSpc>
              <a:spcPct val="90000"/>
            </a:lnSpc>
            <a:spcBef>
              <a:spcPct val="0"/>
            </a:spcBef>
            <a:spcAft>
              <a:spcPct val="35000"/>
            </a:spcAft>
          </a:pPr>
          <a:r>
            <a:rPr lang="it-IT" b="1" dirty="0" smtClean="0"/>
            <a:t>POSSIBILITA’ PER GLI ENTI </a:t>
          </a:r>
          <a:r>
            <a:rPr lang="it-IT" b="1" dirty="0" err="1" smtClean="0"/>
            <a:t>DI</a:t>
          </a:r>
          <a:r>
            <a:rPr lang="it-IT" b="1" dirty="0" smtClean="0"/>
            <a:t> DEFINIRE CON PROPRI ATTI </a:t>
          </a:r>
          <a:r>
            <a:rPr lang="it-IT" b="1" dirty="0" err="1" smtClean="0"/>
            <a:t>DI</a:t>
          </a:r>
          <a:r>
            <a:rPr lang="it-IT" b="1" dirty="0" smtClean="0"/>
            <a:t> INDIRIZZO LE MODALITA’ </a:t>
          </a:r>
          <a:r>
            <a:rPr lang="it-IT" b="1" dirty="0" err="1" smtClean="0"/>
            <a:t>DI</a:t>
          </a:r>
          <a:r>
            <a:rPr lang="it-IT" b="1" dirty="0" smtClean="0"/>
            <a:t> ATTUAZIONE DEI VINCOLI ASSUNZIONALI</a:t>
          </a:r>
        </a:p>
      </dgm:t>
    </dgm:pt>
    <dgm:pt modelId="{AD530CE7-C531-47A7-B52B-FD8E97A129B0}" type="parTrans" cxnId="{BEB7F440-F277-432F-A290-26A60645BAF5}">
      <dgm:prSet/>
      <dgm:spPr/>
      <dgm:t>
        <a:bodyPr/>
        <a:lstStyle/>
        <a:p>
          <a:endParaRPr lang="it-IT"/>
        </a:p>
      </dgm:t>
    </dgm:pt>
    <dgm:pt modelId="{1E86DC94-3189-41BC-A1FE-49F91701C919}" type="sibTrans" cxnId="{BEB7F440-F277-432F-A290-26A60645BAF5}">
      <dgm:prSet/>
      <dgm:spPr/>
      <dgm:t>
        <a:bodyPr/>
        <a:lstStyle/>
        <a:p>
          <a:endParaRPr lang="it-IT"/>
        </a:p>
      </dgm:t>
    </dgm:pt>
    <dgm:pt modelId="{A79557CD-493E-4448-B8AC-F9F701889EB4}">
      <dgm:prSet/>
      <dgm:spPr>
        <a:solidFill>
          <a:srgbClr val="FFFF00"/>
        </a:solidFill>
      </dgm:spPr>
      <dgm:t>
        <a:bodyPr/>
        <a:lstStyle/>
        <a:p>
          <a:pPr marL="57150" indent="0" defTabSz="400050" rtl="0">
            <a:lnSpc>
              <a:spcPct val="90000"/>
            </a:lnSpc>
            <a:spcBef>
              <a:spcPct val="0"/>
            </a:spcBef>
            <a:spcAft>
              <a:spcPct val="15000"/>
            </a:spcAft>
            <a:buNone/>
          </a:pPr>
          <a:endParaRPr lang="it-IT" dirty="0"/>
        </a:p>
      </dgm:t>
    </dgm:pt>
    <dgm:pt modelId="{B2D6EFE2-6091-4FC2-BA11-3B6443750EDD}" type="parTrans" cxnId="{B6D6E65E-62F9-418B-A5A2-48C9227983FD}">
      <dgm:prSet/>
      <dgm:spPr/>
      <dgm:t>
        <a:bodyPr/>
        <a:lstStyle/>
        <a:p>
          <a:endParaRPr lang="it-IT"/>
        </a:p>
      </dgm:t>
    </dgm:pt>
    <dgm:pt modelId="{C67E4287-4D70-49BB-B1CC-D8E8597A63C3}" type="sibTrans" cxnId="{B6D6E65E-62F9-418B-A5A2-48C9227983FD}">
      <dgm:prSet/>
      <dgm:spPr/>
      <dgm:t>
        <a:bodyPr/>
        <a:lstStyle/>
        <a:p>
          <a:endParaRPr lang="it-IT"/>
        </a:p>
      </dgm:t>
    </dgm:pt>
    <dgm:pt modelId="{8E8B94DE-8CCF-4C61-8D1C-E9E353D862E8}">
      <dgm:prSet/>
      <dgm:spPr>
        <a:solidFill>
          <a:srgbClr val="FFFF00"/>
        </a:solidFill>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it-IT" b="1" dirty="0" smtClean="0"/>
            <a:t>RESPONSABILIZZAZIONE-</a:t>
          </a:r>
        </a:p>
        <a:p>
          <a:pPr marL="57150" indent="0" defTabSz="400050" rtl="0">
            <a:lnSpc>
              <a:spcPct val="90000"/>
            </a:lnSpc>
            <a:spcBef>
              <a:spcPct val="0"/>
            </a:spcBef>
            <a:spcAft>
              <a:spcPct val="15000"/>
            </a:spcAft>
            <a:buNone/>
          </a:pPr>
          <a:endParaRPr lang="it-IT" dirty="0"/>
        </a:p>
      </dgm:t>
    </dgm:pt>
    <dgm:pt modelId="{7FFF2286-740B-4612-B9CC-D5AF45211165}" type="parTrans" cxnId="{E8B294CD-ABFD-49C8-828E-A0C9726575BE}">
      <dgm:prSet/>
      <dgm:spPr/>
      <dgm:t>
        <a:bodyPr/>
        <a:lstStyle/>
        <a:p>
          <a:endParaRPr lang="it-IT"/>
        </a:p>
      </dgm:t>
    </dgm:pt>
    <dgm:pt modelId="{392384B6-E2F6-4663-A217-7CA10A495DD3}" type="sibTrans" cxnId="{E8B294CD-ABFD-49C8-828E-A0C9726575BE}">
      <dgm:prSet/>
      <dgm:spPr/>
      <dgm:t>
        <a:bodyPr/>
        <a:lstStyle/>
        <a:p>
          <a:endParaRPr lang="it-IT"/>
        </a:p>
      </dgm:t>
    </dgm:pt>
    <dgm:pt modelId="{494E8BE0-363C-4A31-BB51-63D7275AD8BF}">
      <dgm:prSet/>
      <dgm:spPr>
        <a:solidFill>
          <a:srgbClr val="FFFF00"/>
        </a:solidFill>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it-IT" dirty="0" smtClean="0"/>
            <a:t>.</a:t>
          </a:r>
        </a:p>
        <a:p>
          <a:pPr defTabSz="311150" rtl="0">
            <a:lnSpc>
              <a:spcPct val="90000"/>
            </a:lnSpc>
            <a:spcBef>
              <a:spcPct val="0"/>
            </a:spcBef>
            <a:spcAft>
              <a:spcPct val="35000"/>
            </a:spcAft>
          </a:pPr>
          <a:r>
            <a:rPr lang="it-IT" b="1" dirty="0" smtClean="0"/>
            <a:t>LIMITI PREVISTI DALL’RT. 76, COMMA 7 DEL d.l. 122/2008:</a:t>
          </a:r>
        </a:p>
        <a:p>
          <a:pPr defTabSz="311150" rtl="0">
            <a:lnSpc>
              <a:spcPct val="90000"/>
            </a:lnSpc>
            <a:spcBef>
              <a:spcPct val="0"/>
            </a:spcBef>
            <a:spcAft>
              <a:spcPct val="35000"/>
            </a:spcAft>
          </a:pPr>
          <a:r>
            <a:rPr lang="it-IT" b="1" dirty="0" smtClean="0"/>
            <a:t>-Divieto di assunzione se l’incidenza spesa del personale = o &gt; al 50% della spesa corrente</a:t>
          </a:r>
        </a:p>
        <a:p>
          <a:pPr defTabSz="311150" rtl="0">
            <a:lnSpc>
              <a:spcPct val="90000"/>
            </a:lnSpc>
            <a:spcBef>
              <a:spcPct val="0"/>
            </a:spcBef>
            <a:spcAft>
              <a:spcPct val="35000"/>
            </a:spcAft>
          </a:pPr>
          <a:r>
            <a:rPr lang="it-IT" b="1" dirty="0" smtClean="0"/>
            <a:t>-assunzioni entro il 40% delle cessazioni anno precedente</a:t>
          </a:r>
          <a:endParaRPr lang="it-IT" b="1" dirty="0"/>
        </a:p>
      </dgm:t>
    </dgm:pt>
    <dgm:pt modelId="{FDE6EA2F-8BBB-49F5-A6ED-B2B2BC6D9EC7}" type="parTrans" cxnId="{5175099E-23F3-4EA2-AF36-228BDB6E99E0}">
      <dgm:prSet/>
      <dgm:spPr/>
      <dgm:t>
        <a:bodyPr/>
        <a:lstStyle/>
        <a:p>
          <a:endParaRPr lang="it-IT"/>
        </a:p>
      </dgm:t>
    </dgm:pt>
    <dgm:pt modelId="{05E430A0-02E1-4D6C-9B19-A6E65D5A9093}" type="sibTrans" cxnId="{5175099E-23F3-4EA2-AF36-228BDB6E99E0}">
      <dgm:prSet/>
      <dgm:spPr/>
      <dgm:t>
        <a:bodyPr/>
        <a:lstStyle/>
        <a:p>
          <a:endParaRPr lang="it-IT"/>
        </a:p>
      </dgm:t>
    </dgm:pt>
    <dgm:pt modelId="{CD66BC0C-E77E-443A-88E9-DE82289A392F}">
      <dgm:prSet custT="1"/>
      <dgm:spPr>
        <a:solidFill>
          <a:srgbClr val="FFFF00"/>
        </a:solidFill>
      </dgm:spPr>
      <dgm:t>
        <a:bodyPr/>
        <a:lstStyle/>
        <a:p>
          <a:pPr defTabSz="311150" rtl="0">
            <a:lnSpc>
              <a:spcPct val="90000"/>
            </a:lnSpc>
            <a:spcBef>
              <a:spcPct val="0"/>
            </a:spcBef>
            <a:spcAft>
              <a:spcPct val="35000"/>
            </a:spcAft>
          </a:pPr>
          <a:r>
            <a:rPr lang="it-IT" sz="1600" b="1" dirty="0" smtClean="0"/>
            <a:t>Rispetto del c. 557 art. 1 finanziario 2008= indiretto</a:t>
          </a:r>
        </a:p>
        <a:p>
          <a:pPr defTabSz="311150" rtl="0">
            <a:lnSpc>
              <a:spcPct val="90000"/>
            </a:lnSpc>
            <a:spcBef>
              <a:spcPct val="0"/>
            </a:spcBef>
            <a:spcAft>
              <a:spcPct val="35000"/>
            </a:spcAft>
          </a:pPr>
          <a:r>
            <a:rPr lang="it-IT" sz="1600" b="1" dirty="0" smtClean="0"/>
            <a:t>Riduzione lavoro flessibile e a tempo determinato (50% della spesa sostenuta nel 2009)= si</a:t>
          </a:r>
        </a:p>
        <a:p>
          <a:pPr defTabSz="311150" rtl="0">
            <a:lnSpc>
              <a:spcPct val="90000"/>
            </a:lnSpc>
            <a:spcBef>
              <a:spcPct val="0"/>
            </a:spcBef>
            <a:spcAft>
              <a:spcPct val="35000"/>
            </a:spcAft>
          </a:pPr>
          <a:r>
            <a:rPr lang="it-IT" sz="1600" b="1" dirty="0" smtClean="0"/>
            <a:t>Riduzione </a:t>
          </a:r>
          <a:r>
            <a:rPr lang="it-IT" sz="1600" b="1" dirty="0" err="1" smtClean="0"/>
            <a:t>consulenze=si</a:t>
          </a:r>
          <a:endParaRPr lang="it-IT" sz="1600" b="1" dirty="0"/>
        </a:p>
      </dgm:t>
    </dgm:pt>
    <dgm:pt modelId="{66763950-EA60-408A-9527-2ED5A2131BD8}" type="parTrans" cxnId="{BDE9E85E-129C-4067-A19B-B98ED9582FA3}">
      <dgm:prSet/>
      <dgm:spPr/>
      <dgm:t>
        <a:bodyPr/>
        <a:lstStyle/>
        <a:p>
          <a:endParaRPr lang="it-IT"/>
        </a:p>
      </dgm:t>
    </dgm:pt>
    <dgm:pt modelId="{793D37F3-F9DC-4710-A876-A3540AB410B7}" type="sibTrans" cxnId="{BDE9E85E-129C-4067-A19B-B98ED9582FA3}">
      <dgm:prSet/>
      <dgm:spPr/>
      <dgm:t>
        <a:bodyPr/>
        <a:lstStyle/>
        <a:p>
          <a:endParaRPr lang="it-IT"/>
        </a:p>
      </dgm:t>
    </dgm:pt>
    <dgm:pt modelId="{69192983-1AD9-42B5-8028-47B24B3D0E3D}" type="pres">
      <dgm:prSet presAssocID="{6A4092C0-25DE-4326-89E5-6CD3A53260AD}" presName="Name0" presStyleCnt="0">
        <dgm:presLayoutVars>
          <dgm:dir/>
          <dgm:resizeHandles val="exact"/>
        </dgm:presLayoutVars>
      </dgm:prSet>
      <dgm:spPr/>
      <dgm:t>
        <a:bodyPr/>
        <a:lstStyle/>
        <a:p>
          <a:endParaRPr lang="it-IT"/>
        </a:p>
      </dgm:t>
    </dgm:pt>
    <dgm:pt modelId="{3FB5B23D-437E-43AE-9269-4174BE419357}" type="pres">
      <dgm:prSet presAssocID="{7454F864-453A-4AA2-9565-B5FE09840D04}" presName="Name5" presStyleLbl="vennNode1" presStyleIdx="0" presStyleCnt="3" custScaleY="120820" custLinFactNeighborX="-256" custLinFactNeighborY="702">
        <dgm:presLayoutVars>
          <dgm:bulletEnabled val="1"/>
        </dgm:presLayoutVars>
      </dgm:prSet>
      <dgm:spPr/>
      <dgm:t>
        <a:bodyPr/>
        <a:lstStyle/>
        <a:p>
          <a:endParaRPr lang="it-IT"/>
        </a:p>
      </dgm:t>
    </dgm:pt>
    <dgm:pt modelId="{3F2B07C2-0C9A-4F90-9C9C-CA5833E82DD1}" type="pres">
      <dgm:prSet presAssocID="{1E86DC94-3189-41BC-A1FE-49F91701C919}" presName="space" presStyleCnt="0"/>
      <dgm:spPr/>
    </dgm:pt>
    <dgm:pt modelId="{483C296B-82E8-43D8-AE8C-8E57A67F30AB}" type="pres">
      <dgm:prSet presAssocID="{494E8BE0-363C-4A31-BB51-63D7275AD8BF}" presName="Name5" presStyleLbl="vennNode1" presStyleIdx="1" presStyleCnt="3" custScaleY="120820" custLinFactNeighborX="11014" custLinFactNeighborY="3531">
        <dgm:presLayoutVars>
          <dgm:bulletEnabled val="1"/>
        </dgm:presLayoutVars>
      </dgm:prSet>
      <dgm:spPr/>
      <dgm:t>
        <a:bodyPr/>
        <a:lstStyle/>
        <a:p>
          <a:endParaRPr lang="it-IT"/>
        </a:p>
      </dgm:t>
    </dgm:pt>
    <dgm:pt modelId="{1FF47558-E05C-4458-8F9B-62F7382EB4FD}" type="pres">
      <dgm:prSet presAssocID="{05E430A0-02E1-4D6C-9B19-A6E65D5A9093}" presName="space" presStyleCnt="0"/>
      <dgm:spPr/>
    </dgm:pt>
    <dgm:pt modelId="{808DA61A-99A3-433E-9688-87232878B3F0}" type="pres">
      <dgm:prSet presAssocID="{CD66BC0C-E77E-443A-88E9-DE82289A392F}" presName="Name5" presStyleLbl="vennNode1" presStyleIdx="2" presStyleCnt="3" custScaleY="120820" custLinFactNeighborX="49155" custLinFactNeighborY="3531">
        <dgm:presLayoutVars>
          <dgm:bulletEnabled val="1"/>
        </dgm:presLayoutVars>
      </dgm:prSet>
      <dgm:spPr/>
      <dgm:t>
        <a:bodyPr/>
        <a:lstStyle/>
        <a:p>
          <a:endParaRPr lang="it-IT"/>
        </a:p>
      </dgm:t>
    </dgm:pt>
  </dgm:ptLst>
  <dgm:cxnLst>
    <dgm:cxn modelId="{2D583375-4CD1-4E53-BB63-A1374D9383B3}" type="presOf" srcId="{CD66BC0C-E77E-443A-88E9-DE82289A392F}" destId="{808DA61A-99A3-433E-9688-87232878B3F0}" srcOrd="0" destOrd="0" presId="urn:microsoft.com/office/officeart/2005/8/layout/venn3"/>
    <dgm:cxn modelId="{C2D34CCC-B4E1-46F7-9F61-4B82268C894A}" type="presOf" srcId="{7454F864-453A-4AA2-9565-B5FE09840D04}" destId="{3FB5B23D-437E-43AE-9269-4174BE419357}" srcOrd="0" destOrd="0" presId="urn:microsoft.com/office/officeart/2005/8/layout/venn3"/>
    <dgm:cxn modelId="{E8B294CD-ABFD-49C8-828E-A0C9726575BE}" srcId="{7454F864-453A-4AA2-9565-B5FE09840D04}" destId="{8E8B94DE-8CCF-4C61-8D1C-E9E353D862E8}" srcOrd="1" destOrd="0" parTransId="{7FFF2286-740B-4612-B9CC-D5AF45211165}" sibTransId="{392384B6-E2F6-4663-A217-7CA10A495DD3}"/>
    <dgm:cxn modelId="{BEB7F440-F277-432F-A290-26A60645BAF5}" srcId="{6A4092C0-25DE-4326-89E5-6CD3A53260AD}" destId="{7454F864-453A-4AA2-9565-B5FE09840D04}" srcOrd="0" destOrd="0" parTransId="{AD530CE7-C531-47A7-B52B-FD8E97A129B0}" sibTransId="{1E86DC94-3189-41BC-A1FE-49F91701C919}"/>
    <dgm:cxn modelId="{0A380CFE-3540-4802-8921-D47B35CCF1C3}" type="presOf" srcId="{6A4092C0-25DE-4326-89E5-6CD3A53260AD}" destId="{69192983-1AD9-42B5-8028-47B24B3D0E3D}" srcOrd="0" destOrd="0" presId="urn:microsoft.com/office/officeart/2005/8/layout/venn3"/>
    <dgm:cxn modelId="{5E514506-A544-434E-8145-B1AE7A1B0E98}" type="presOf" srcId="{494E8BE0-363C-4A31-BB51-63D7275AD8BF}" destId="{483C296B-82E8-43D8-AE8C-8E57A67F30AB}" srcOrd="0" destOrd="0" presId="urn:microsoft.com/office/officeart/2005/8/layout/venn3"/>
    <dgm:cxn modelId="{BDE9E85E-129C-4067-A19B-B98ED9582FA3}" srcId="{6A4092C0-25DE-4326-89E5-6CD3A53260AD}" destId="{CD66BC0C-E77E-443A-88E9-DE82289A392F}" srcOrd="2" destOrd="0" parTransId="{66763950-EA60-408A-9527-2ED5A2131BD8}" sibTransId="{793D37F3-F9DC-4710-A876-A3540AB410B7}"/>
    <dgm:cxn modelId="{B6D6E65E-62F9-418B-A5A2-48C9227983FD}" srcId="{7454F864-453A-4AA2-9565-B5FE09840D04}" destId="{A79557CD-493E-4448-B8AC-F9F701889EB4}" srcOrd="0" destOrd="0" parTransId="{B2D6EFE2-6091-4FC2-BA11-3B6443750EDD}" sibTransId="{C67E4287-4D70-49BB-B1CC-D8E8597A63C3}"/>
    <dgm:cxn modelId="{5175099E-23F3-4EA2-AF36-228BDB6E99E0}" srcId="{6A4092C0-25DE-4326-89E5-6CD3A53260AD}" destId="{494E8BE0-363C-4A31-BB51-63D7275AD8BF}" srcOrd="1" destOrd="0" parTransId="{FDE6EA2F-8BBB-49F5-A6ED-B2B2BC6D9EC7}" sibTransId="{05E430A0-02E1-4D6C-9B19-A6E65D5A9093}"/>
    <dgm:cxn modelId="{73B5F828-13FB-419C-A3E9-189049D38AC8}" type="presOf" srcId="{A79557CD-493E-4448-B8AC-F9F701889EB4}" destId="{3FB5B23D-437E-43AE-9269-4174BE419357}" srcOrd="0" destOrd="1" presId="urn:microsoft.com/office/officeart/2005/8/layout/venn3"/>
    <dgm:cxn modelId="{9BE9D266-0361-4992-AD1B-B537BD646A15}" type="presOf" srcId="{8E8B94DE-8CCF-4C61-8D1C-E9E353D862E8}" destId="{3FB5B23D-437E-43AE-9269-4174BE419357}" srcOrd="0" destOrd="2" presId="urn:microsoft.com/office/officeart/2005/8/layout/venn3"/>
    <dgm:cxn modelId="{97EA532D-4AC6-4221-8A6B-DDE8C3B42086}" type="presParOf" srcId="{69192983-1AD9-42B5-8028-47B24B3D0E3D}" destId="{3FB5B23D-437E-43AE-9269-4174BE419357}" srcOrd="0" destOrd="0" presId="urn:microsoft.com/office/officeart/2005/8/layout/venn3"/>
    <dgm:cxn modelId="{42ACF0EF-2EAF-419B-85E3-6C1DB90A78F6}" type="presParOf" srcId="{69192983-1AD9-42B5-8028-47B24B3D0E3D}" destId="{3F2B07C2-0C9A-4F90-9C9C-CA5833E82DD1}" srcOrd="1" destOrd="0" presId="urn:microsoft.com/office/officeart/2005/8/layout/venn3"/>
    <dgm:cxn modelId="{291B8966-4BF0-4993-AA3C-ABFC316FCA20}" type="presParOf" srcId="{69192983-1AD9-42B5-8028-47B24B3D0E3D}" destId="{483C296B-82E8-43D8-AE8C-8E57A67F30AB}" srcOrd="2" destOrd="0" presId="urn:microsoft.com/office/officeart/2005/8/layout/venn3"/>
    <dgm:cxn modelId="{6274E628-203C-4BA8-9474-0A8E095F2E72}" type="presParOf" srcId="{69192983-1AD9-42B5-8028-47B24B3D0E3D}" destId="{1FF47558-E05C-4458-8F9B-62F7382EB4FD}" srcOrd="3" destOrd="0" presId="urn:microsoft.com/office/officeart/2005/8/layout/venn3"/>
    <dgm:cxn modelId="{60D0CCE9-7BA6-4182-AAD2-098CC36CA393}" type="presParOf" srcId="{69192983-1AD9-42B5-8028-47B24B3D0E3D}" destId="{808DA61A-99A3-433E-9688-87232878B3F0}" srcOrd="4"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6FC38C6-63F6-2C4E-85E4-0367691A6EA4}">
      <dsp:nvSpPr>
        <dsp:cNvPr id="0" name=""/>
        <dsp:cNvSpPr/>
      </dsp:nvSpPr>
      <dsp:spPr>
        <a:xfrm rot="16200000">
          <a:off x="2383432" y="-2383432"/>
          <a:ext cx="3759200" cy="8526065"/>
        </a:xfrm>
        <a:prstGeom prst="flowChartManualOperation">
          <a:avLst/>
        </a:prstGeom>
        <a:solidFill>
          <a:schemeClr val="accent3">
            <a:lumMod val="20000"/>
            <a:lumOff val="80000"/>
          </a:schemeClr>
        </a:soli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it-IT" sz="2400" b="1" kern="1200" dirty="0" smtClean="0">
              <a:solidFill>
                <a:schemeClr val="tx1"/>
              </a:solidFill>
            </a:rPr>
            <a:t>Servizi di interesse generale</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it-IT" sz="2400" b="1" kern="1200" dirty="0" smtClean="0">
              <a:solidFill>
                <a:schemeClr val="tx1"/>
              </a:solidFill>
            </a:rPr>
            <a:t>Servizi di interesse economico generale</a:t>
          </a:r>
        </a:p>
        <a:p>
          <a:pPr marL="0" marR="0" lvl="0" indent="0" algn="ctr" defTabSz="914400" eaLnBrk="1" fontAlgn="auto" latinLnBrk="0" hangingPunct="1">
            <a:lnSpc>
              <a:spcPct val="100000"/>
            </a:lnSpc>
            <a:spcBef>
              <a:spcPct val="0"/>
            </a:spcBef>
            <a:spcAft>
              <a:spcPts val="0"/>
            </a:spcAft>
            <a:buClrTx/>
            <a:buSzTx/>
            <a:buFontTx/>
            <a:buNone/>
            <a:tabLst/>
            <a:defRPr/>
          </a:pPr>
          <a:endParaRPr kumimoji="0" lang="it-IT" sz="2200" kern="1200" dirty="0" smtClean="0">
            <a:solidFill>
              <a:schemeClr val="tx1"/>
            </a:solidFill>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0" lang="it-IT" sz="2000" b="1" kern="1200" dirty="0" smtClean="0">
              <a:solidFill>
                <a:srgbClr val="FF0000"/>
              </a:solidFill>
            </a:rPr>
            <a:t>Libro Verde 2003-Libro Bianco 2004</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it-IT" sz="2000" b="1" kern="1200" dirty="0" smtClean="0">
              <a:solidFill>
                <a:srgbClr val="FF0000"/>
              </a:solidFill>
            </a:rPr>
            <a:t>Risoluzione Parlamento  Europeo A6-0275/2006</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it-IT" sz="2000" b="1" kern="1200" dirty="0" smtClean="0">
              <a:solidFill>
                <a:srgbClr val="FF0000"/>
              </a:solidFill>
            </a:rPr>
            <a:t>Com. Commissione 725/2007</a:t>
          </a:r>
        </a:p>
        <a:p>
          <a:pPr lvl="0" algn="ctr" defTabSz="577850">
            <a:lnSpc>
              <a:spcPct val="90000"/>
            </a:lnSpc>
            <a:spcBef>
              <a:spcPct val="0"/>
            </a:spcBef>
            <a:spcAft>
              <a:spcPct val="35000"/>
            </a:spcAft>
          </a:pPr>
          <a:endParaRPr lang="it-IT" sz="2200" kern="1200" dirty="0"/>
        </a:p>
      </dsp:txBody>
      <dsp:txXfrm rot="16200000">
        <a:off x="2383432" y="-2383432"/>
        <a:ext cx="3759200" cy="852606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EB4273-470D-45AD-9BB2-0718EE7508FC}">
      <dsp:nvSpPr>
        <dsp:cNvPr id="0" name=""/>
        <dsp:cNvSpPr/>
      </dsp:nvSpPr>
      <dsp:spPr>
        <a:xfrm rot="10800000">
          <a:off x="-1" y="0"/>
          <a:ext cx="8458203" cy="4324336"/>
        </a:xfrm>
        <a:prstGeom prst="homePlate">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8273" tIns="60960" rIns="113792" bIns="60960" numCol="1" spcCol="1270" anchor="ctr" anchorCtr="0">
          <a:noAutofit/>
        </a:bodyPr>
        <a:lstStyle/>
        <a:p>
          <a:pPr lvl="0" algn="ctr" defTabSz="711200" rtl="0">
            <a:lnSpc>
              <a:spcPct val="90000"/>
            </a:lnSpc>
            <a:spcBef>
              <a:spcPct val="0"/>
            </a:spcBef>
            <a:spcAft>
              <a:spcPct val="35000"/>
            </a:spcAft>
          </a:pPr>
          <a:r>
            <a:rPr lang="it-IT" sz="1600" b="1" kern="1200" dirty="0" smtClean="0">
              <a:solidFill>
                <a:schemeClr val="tx1"/>
              </a:solidFill>
            </a:rPr>
            <a:t>I servizi strumentali invece sono connotabili come attività finalizzate a sostenere la migliore realizzazione, sul piano operativo, degli scopi istituzionali dell’amministrazione.</a:t>
          </a:r>
        </a:p>
        <a:p>
          <a:pPr lvl="0" algn="ctr" defTabSz="711200">
            <a:lnSpc>
              <a:spcPct val="90000"/>
            </a:lnSpc>
            <a:spcBef>
              <a:spcPct val="0"/>
            </a:spcBef>
            <a:spcAft>
              <a:spcPct val="35000"/>
            </a:spcAft>
          </a:pPr>
          <a:r>
            <a:rPr lang="it-IT" sz="1600" b="1" kern="1200" dirty="0" smtClean="0">
              <a:solidFill>
                <a:schemeClr val="tx1"/>
              </a:solidFill>
            </a:rPr>
            <a:t>Gli indicatori della natura strumentale di un servizio sono individuabili:</a:t>
          </a:r>
        </a:p>
        <a:p>
          <a:pPr lvl="0" algn="ctr" defTabSz="711200">
            <a:lnSpc>
              <a:spcPct val="90000"/>
            </a:lnSpc>
            <a:spcBef>
              <a:spcPct val="0"/>
            </a:spcBef>
            <a:spcAft>
              <a:spcPct val="35000"/>
            </a:spcAft>
          </a:pPr>
          <a:r>
            <a:rPr lang="it-IT" sz="1600" b="1" kern="1200" dirty="0" smtClean="0">
              <a:solidFill>
                <a:schemeClr val="tx1"/>
              </a:solidFill>
            </a:rPr>
            <a:t>a) nella realizzazione dell’attività soddisfacente necessità proprie </a:t>
          </a:r>
          <a:r>
            <a:rPr lang="it-IT" sz="1600" b="1" u="sng" kern="1200" dirty="0" smtClean="0">
              <a:solidFill>
                <a:schemeClr val="tx1"/>
              </a:solidFill>
            </a:rPr>
            <a:t>della sola amministrazione </a:t>
          </a:r>
          <a:r>
            <a:rPr lang="it-IT" sz="1600" b="1" kern="1200" dirty="0" smtClean="0">
              <a:solidFill>
                <a:schemeClr val="tx1"/>
              </a:solidFill>
            </a:rPr>
            <a:t>(senza alcuna proiezione diretta sulla comunità locale);</a:t>
          </a:r>
        </a:p>
        <a:p>
          <a:pPr lvl="0" algn="ctr" defTabSz="711200">
            <a:lnSpc>
              <a:spcPct val="90000"/>
            </a:lnSpc>
            <a:spcBef>
              <a:spcPct val="0"/>
            </a:spcBef>
            <a:spcAft>
              <a:spcPct val="35000"/>
            </a:spcAft>
          </a:pPr>
          <a:r>
            <a:rPr lang="it-IT" sz="1600" b="1" kern="1200" dirty="0" smtClean="0">
              <a:solidFill>
                <a:schemeClr val="tx1"/>
              </a:solidFill>
            </a:rPr>
            <a:t>b) nella </a:t>
          </a:r>
          <a:r>
            <a:rPr lang="it-IT" sz="1600" b="1" u="sng" kern="1200" dirty="0" smtClean="0">
              <a:solidFill>
                <a:schemeClr val="tx1"/>
              </a:solidFill>
            </a:rPr>
            <a:t>fruizione limitata </a:t>
          </a:r>
          <a:r>
            <a:rPr lang="it-IT" sz="1600" b="1" kern="1200" dirty="0" smtClean="0">
              <a:solidFill>
                <a:schemeClr val="tx1"/>
              </a:solidFill>
            </a:rPr>
            <a:t>agli operatori e nell’incidenza ricondotta alle sole strutture dell’ente;</a:t>
          </a:r>
        </a:p>
        <a:p>
          <a:pPr lvl="0" algn="ctr" defTabSz="711200">
            <a:lnSpc>
              <a:spcPct val="90000"/>
            </a:lnSpc>
            <a:spcBef>
              <a:spcPct val="0"/>
            </a:spcBef>
            <a:spcAft>
              <a:spcPct val="35000"/>
            </a:spcAft>
          </a:pPr>
          <a:r>
            <a:rPr lang="it-IT" sz="1600" b="1" kern="1200" dirty="0" smtClean="0">
              <a:solidFill>
                <a:schemeClr val="tx1"/>
              </a:solidFill>
            </a:rPr>
            <a:t>c) nella delineazione dei profili economici principalmente come </a:t>
          </a:r>
          <a:r>
            <a:rPr lang="it-IT" sz="1600" b="1" u="sng" kern="1200" dirty="0" smtClean="0">
              <a:solidFill>
                <a:schemeClr val="tx1"/>
              </a:solidFill>
            </a:rPr>
            <a:t>dati di costo </a:t>
          </a:r>
          <a:r>
            <a:rPr lang="it-IT" sz="1600" b="1" kern="1200" dirty="0" smtClean="0">
              <a:solidFill>
                <a:schemeClr val="tx1"/>
              </a:solidFill>
            </a:rPr>
            <a:t>soddisfatti con risorse proprie dell’ente (disponibilità di bilancio).</a:t>
          </a:r>
        </a:p>
        <a:p>
          <a:pPr lvl="0" algn="ctr" defTabSz="711200">
            <a:lnSpc>
              <a:spcPct val="90000"/>
            </a:lnSpc>
            <a:spcBef>
              <a:spcPct val="0"/>
            </a:spcBef>
            <a:spcAft>
              <a:spcPct val="35000"/>
            </a:spcAft>
          </a:pPr>
          <a:r>
            <a:rPr lang="it-IT" sz="1600" b="1" kern="1200" dirty="0" smtClean="0">
              <a:solidFill>
                <a:schemeClr val="tx1"/>
              </a:solidFill>
            </a:rPr>
            <a:t>Art. 13 L. 248/2006 (legge Bersani/Visco) :OGGETTO SOCIALE ESCLUSIVO</a:t>
          </a:r>
          <a:endParaRPr lang="it-IT" sz="1600" b="1" kern="1200" dirty="0">
            <a:solidFill>
              <a:schemeClr val="tx1"/>
            </a:solidFill>
          </a:endParaRPr>
        </a:p>
      </dsp:txBody>
      <dsp:txXfrm rot="10800000">
        <a:off x="-1" y="0"/>
        <a:ext cx="8458203" cy="4324336"/>
      </dsp:txXfrm>
    </dsp:sp>
    <dsp:sp modelId="{B4A77555-FCF3-4C3D-8061-86E80C1F75B1}">
      <dsp:nvSpPr>
        <dsp:cNvPr id="0" name=""/>
        <dsp:cNvSpPr/>
      </dsp:nvSpPr>
      <dsp:spPr>
        <a:xfrm flipH="1">
          <a:off x="0" y="1450642"/>
          <a:ext cx="1956600" cy="1947259"/>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702EA0-AE00-FE4A-ADBA-0F88509EAC68}" type="datetimeFigureOut">
              <a:rPr lang="it-IT" smtClean="0"/>
              <a:pPr/>
              <a:t>23/04/2014</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686937-C4D6-F14D-B057-51A60416363C}" type="slidenum">
              <a:rPr lang="it-IT" smtClean="0"/>
              <a:pPr/>
              <a:t>‹N›</a:t>
            </a:fld>
            <a:endParaRPr lang="it-IT"/>
          </a:p>
        </p:txBody>
      </p:sp>
    </p:spTree>
    <p:extLst>
      <p:ext uri="{BB962C8B-B14F-4D97-AF65-F5344CB8AC3E}">
        <p14:creationId xmlns:p14="http://schemas.microsoft.com/office/powerpoint/2010/main" xmlns="" val="2073612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it-IT" sz="1200"/>
            </a:lvl1pPr>
            <a:extLst/>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it-IT" sz="1200"/>
            </a:lvl1pPr>
            <a:extLst/>
          </a:lstStyle>
          <a:p>
            <a:fld id="{A8ADFD5B-A66C-449C-B6E8-FB716D07777D}" type="datetimeFigureOut">
              <a:rPr lang="en-US"/>
              <a:pPr/>
              <a:t>4/23/2014</a:t>
            </a:fld>
            <a:endParaRPr lang="it-IT"/>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it-IT" sz="1200"/>
            </a:lvl1pPr>
            <a:extLst/>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it-IT" sz="1200"/>
            </a:lvl1pPr>
            <a:extLst/>
          </a:lstStyle>
          <a:p>
            <a:fld id="{CA5D3BF3-D352-46FC-8343-31F56E6730EA}" type="slidenum">
              <a:rPr/>
              <a:pPr/>
              <a:t>‹N›</a:t>
            </a:fld>
            <a:endParaRPr lang="it-IT"/>
          </a:p>
        </p:txBody>
      </p:sp>
    </p:spTree>
    <p:extLst>
      <p:ext uri="{BB962C8B-B14F-4D97-AF65-F5344CB8AC3E}">
        <p14:creationId xmlns:p14="http://schemas.microsoft.com/office/powerpoint/2010/main" xmlns="" val="3222657537"/>
      </p:ext>
    </p:extLst>
  </p:cSld>
  <p:clrMap bg1="lt1" tx1="dk1" bg2="lt2" tx2="dk2" accent1="accent1" accent2="accent2" accent3="accent3" accent4="accent4" accent5="accent5" accent6="accent6" hlink="hlink" folHlink="folHlink"/>
  <p:hf hdr="0" ftr="0" dt="0"/>
  <p:notesStyle>
    <a:lvl1pPr marL="0" algn="l" rtl="0" latinLnBrk="0">
      <a:defRPr lang="it-IT" sz="1200" kern="1200">
        <a:solidFill>
          <a:schemeClr val="tx1"/>
        </a:solidFill>
        <a:latin typeface="+mn-lt"/>
        <a:ea typeface="+mn-ea"/>
        <a:cs typeface="+mn-cs"/>
      </a:defRPr>
    </a:lvl1pPr>
    <a:lvl2pPr marL="457200" algn="l" rtl="0" latinLnBrk="0">
      <a:defRPr lang="it-IT" sz="1200" kern="1200">
        <a:solidFill>
          <a:schemeClr val="tx1"/>
        </a:solidFill>
        <a:latin typeface="+mn-lt"/>
        <a:ea typeface="+mn-ea"/>
        <a:cs typeface="+mn-cs"/>
      </a:defRPr>
    </a:lvl2pPr>
    <a:lvl3pPr marL="914400" algn="l" rtl="0" latinLnBrk="0">
      <a:defRPr lang="it-IT" sz="1200" kern="1200">
        <a:solidFill>
          <a:schemeClr val="tx1"/>
        </a:solidFill>
        <a:latin typeface="+mn-lt"/>
        <a:ea typeface="+mn-ea"/>
        <a:cs typeface="+mn-cs"/>
      </a:defRPr>
    </a:lvl3pPr>
    <a:lvl4pPr marL="1371600" algn="l" rtl="0" latinLnBrk="0">
      <a:defRPr lang="it-IT" sz="1200" kern="1200">
        <a:solidFill>
          <a:schemeClr val="tx1"/>
        </a:solidFill>
        <a:latin typeface="+mn-lt"/>
        <a:ea typeface="+mn-ea"/>
        <a:cs typeface="+mn-cs"/>
      </a:defRPr>
    </a:lvl4pPr>
    <a:lvl5pPr marL="1828800" algn="l" rtl="0" latinLnBrk="0">
      <a:defRPr lang="it-IT" sz="1200" kern="1200">
        <a:solidFill>
          <a:schemeClr val="tx1"/>
        </a:solidFill>
        <a:latin typeface="+mn-lt"/>
        <a:ea typeface="+mn-ea"/>
        <a:cs typeface="+mn-cs"/>
      </a:defRPr>
    </a:lvl5pPr>
    <a:lvl6pPr marL="2286000" algn="l" rtl="0" latinLnBrk="0">
      <a:defRPr lang="it-IT" sz="1200" kern="1200">
        <a:solidFill>
          <a:schemeClr val="tx1"/>
        </a:solidFill>
        <a:latin typeface="+mn-lt"/>
        <a:ea typeface="+mn-ea"/>
        <a:cs typeface="+mn-cs"/>
      </a:defRPr>
    </a:lvl6pPr>
    <a:lvl7pPr marL="2743200" algn="l" rtl="0" latinLnBrk="0">
      <a:defRPr lang="it-IT" sz="1200" kern="1200">
        <a:solidFill>
          <a:schemeClr val="tx1"/>
        </a:solidFill>
        <a:latin typeface="+mn-lt"/>
        <a:ea typeface="+mn-ea"/>
        <a:cs typeface="+mn-cs"/>
      </a:defRPr>
    </a:lvl7pPr>
    <a:lvl8pPr marL="3200400" algn="l" rtl="0" latinLnBrk="0">
      <a:defRPr lang="it-IT" sz="1200" kern="1200">
        <a:solidFill>
          <a:schemeClr val="tx1"/>
        </a:solidFill>
        <a:latin typeface="+mn-lt"/>
        <a:ea typeface="+mn-ea"/>
        <a:cs typeface="+mn-cs"/>
      </a:defRPr>
    </a:lvl8pPr>
    <a:lvl9pPr marL="3657600" algn="l" rtl="0" latinLnBrk="0">
      <a:defRPr lang="it-IT"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rtl="0"/>
            <a:endParaRPr lang="it-IT" b="0" dirty="0" smtClean="0">
              <a:effectLst/>
            </a:endParaRPr>
          </a:p>
          <a:p>
            <a:endParaRPr lang="it-IT" dirty="0"/>
          </a:p>
        </p:txBody>
      </p:sp>
      <p:sp>
        <p:nvSpPr>
          <p:cNvPr id="4" name="Rectangle 3"/>
          <p:cNvSpPr>
            <a:spLocks noGrp="1"/>
          </p:cNvSpPr>
          <p:nvPr>
            <p:ph type="sldNum" sz="quarter" idx="10"/>
          </p:nvPr>
        </p:nvSpPr>
        <p:spPr/>
        <p:txBody>
          <a:bodyPr/>
          <a:lstStyle>
            <a:extLst/>
          </a:lstStyle>
          <a:p>
            <a:fld id="{CA5D3BF3-D352-46FC-8343-31F56E6730EA}"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14</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20000"/>
          </a:bodyPr>
          <a:lstStyle/>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15</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17</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18</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dirty="0"/>
          </a:p>
        </p:txBody>
      </p:sp>
      <p:sp>
        <p:nvSpPr>
          <p:cNvPr id="4" name="Rectangle 3"/>
          <p:cNvSpPr>
            <a:spLocks noGrp="1"/>
          </p:cNvSpPr>
          <p:nvPr>
            <p:ph type="sldNum" sz="quarter" idx="10"/>
          </p:nvPr>
        </p:nvSpPr>
        <p:spPr/>
        <p:txBody>
          <a:bodyPr/>
          <a:lstStyle>
            <a:extLst/>
          </a:lstStyle>
          <a:p>
            <a:fld id="{CA5D3BF3-D352-46FC-8343-31F56E6730EA}" type="slidenum">
              <a:rPr lang="it-IT" smtClean="0"/>
              <a:pPr/>
              <a:t>23</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0" dirty="0" smtClean="0">
              <a:effectLst/>
            </a:endParaRPr>
          </a:p>
        </p:txBody>
      </p:sp>
      <p:sp>
        <p:nvSpPr>
          <p:cNvPr id="4" name="Rectangle 3"/>
          <p:cNvSpPr>
            <a:spLocks noGrp="1"/>
          </p:cNvSpPr>
          <p:nvPr>
            <p:ph type="sldNum" sz="quarter" idx="10"/>
          </p:nvPr>
        </p:nvSpPr>
        <p:spPr/>
        <p:txBody>
          <a:bodyPr/>
          <a:lstStyle>
            <a:extLst/>
          </a:lstStyle>
          <a:p>
            <a:fld id="{CA5D3BF3-D352-46FC-8343-31F56E6730EA}" type="slidenum">
              <a:rPr lang="it-IT" smtClean="0"/>
              <a:pPr/>
              <a:t>24</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dirty="0"/>
          </a:p>
        </p:txBody>
      </p:sp>
      <p:sp>
        <p:nvSpPr>
          <p:cNvPr id="4" name="Rectangle 3"/>
          <p:cNvSpPr>
            <a:spLocks noGrp="1"/>
          </p:cNvSpPr>
          <p:nvPr>
            <p:ph type="sldNum" sz="quarter" idx="10"/>
          </p:nvPr>
        </p:nvSpPr>
        <p:spPr/>
        <p:txBody>
          <a:bodyPr/>
          <a:lstStyle>
            <a:extLst/>
          </a:lstStyle>
          <a:p>
            <a:fld id="{CA5D3BF3-D352-46FC-8343-31F56E6730EA}" type="slidenum">
              <a:rPr lang="it-IT" smtClean="0"/>
              <a:pPr/>
              <a:t>37</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dirty="0"/>
          </a:p>
        </p:txBody>
      </p:sp>
      <p:sp>
        <p:nvSpPr>
          <p:cNvPr id="4" name="Rectangle 3"/>
          <p:cNvSpPr>
            <a:spLocks noGrp="1"/>
          </p:cNvSpPr>
          <p:nvPr>
            <p:ph type="sldNum" sz="quarter" idx="10"/>
          </p:nvPr>
        </p:nvSpPr>
        <p:spPr/>
        <p:txBody>
          <a:bodyPr/>
          <a:lstStyle>
            <a:extLst/>
          </a:lstStyle>
          <a:p>
            <a:fld id="{CA5D3BF3-D352-46FC-8343-31F56E6730EA}" type="slidenum">
              <a:rPr lang="it-IT" smtClean="0"/>
              <a:pPr/>
              <a:t>38</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39</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dirty="0"/>
          </a:p>
        </p:txBody>
      </p:sp>
      <p:sp>
        <p:nvSpPr>
          <p:cNvPr id="4" name="Rectangle 3"/>
          <p:cNvSpPr>
            <a:spLocks noGrp="1"/>
          </p:cNvSpPr>
          <p:nvPr>
            <p:ph type="sldNum" sz="quarter" idx="10"/>
          </p:nvPr>
        </p:nvSpPr>
        <p:spPr/>
        <p:txBody>
          <a:bodyPr/>
          <a:lstStyle>
            <a:extLst/>
          </a:lstStyle>
          <a:p>
            <a:fld id="{CA5D3BF3-D352-46FC-8343-31F56E6730EA}" type="slidenum">
              <a:rPr lang="it-IT" smtClean="0"/>
              <a:pPr/>
              <a:t>41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dirty="0"/>
          </a:p>
        </p:txBody>
      </p:sp>
      <p:sp>
        <p:nvSpPr>
          <p:cNvPr id="4" name="Rectangle 3"/>
          <p:cNvSpPr>
            <a:spLocks noGrp="1"/>
          </p:cNvSpPr>
          <p:nvPr>
            <p:ph type="sldNum" sz="quarter" idx="10"/>
          </p:nvPr>
        </p:nvSpPr>
        <p:spPr/>
        <p:txBody>
          <a:bodyPr/>
          <a:lstStyle>
            <a:extLst/>
          </a:lstStyle>
          <a:p>
            <a:fld id="{CA5D3BF3-D352-46FC-8343-31F56E6730EA}" type="slidenum">
              <a:rPr lang="it-IT" smtClean="0"/>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dirty="0"/>
          </a:p>
        </p:txBody>
      </p:sp>
      <p:sp>
        <p:nvSpPr>
          <p:cNvPr id="4" name="Rectangle 3"/>
          <p:cNvSpPr>
            <a:spLocks noGrp="1"/>
          </p:cNvSpPr>
          <p:nvPr>
            <p:ph type="sldNum" sz="quarter" idx="10"/>
          </p:nvPr>
        </p:nvSpPr>
        <p:spPr/>
        <p:txBody>
          <a:bodyPr/>
          <a:lstStyle>
            <a:extLst/>
          </a:lstStyle>
          <a:p>
            <a:fld id="{CA5D3BF3-D352-46FC-8343-31F56E6730EA}" type="slidenum">
              <a:rPr lang="it-IT" smtClean="0"/>
              <a:pPr/>
              <a:t>42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dirty="0" smtClean="0"/>
          </a:p>
        </p:txBody>
      </p:sp>
      <p:sp>
        <p:nvSpPr>
          <p:cNvPr id="4" name="Rectangle 3"/>
          <p:cNvSpPr>
            <a:spLocks noGrp="1"/>
          </p:cNvSpPr>
          <p:nvPr>
            <p:ph type="sldNum" sz="quarter" idx="10"/>
          </p:nvPr>
        </p:nvSpPr>
        <p:spPr/>
        <p:txBody>
          <a:bodyPr/>
          <a:lstStyle>
            <a:extLst/>
          </a:lstStyle>
          <a:p>
            <a:fld id="{CA5D3BF3-D352-46FC-8343-31F56E6730EA}" type="slidenum">
              <a:rPr lang="it-IT" smtClean="0"/>
              <a:pPr/>
              <a:t>5</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Poche righe</a:t>
            </a:r>
            <a:r>
              <a:rPr lang="it-IT" baseline="0" dirty="0" smtClean="0"/>
              <a:t> per specificare meglio il titolo</a:t>
            </a:r>
            <a:endParaRPr lang="it-IT" dirty="0" smtClean="0"/>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6</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dirty="0"/>
          </a:p>
        </p:txBody>
      </p:sp>
      <p:sp>
        <p:nvSpPr>
          <p:cNvPr id="4" name="Rectangle 3"/>
          <p:cNvSpPr>
            <a:spLocks noGrp="1"/>
          </p:cNvSpPr>
          <p:nvPr>
            <p:ph type="sldNum" sz="quarter" idx="10"/>
          </p:nvPr>
        </p:nvSpPr>
        <p:spPr/>
        <p:txBody>
          <a:bodyPr/>
          <a:lstStyle>
            <a:extLst/>
          </a:lstStyle>
          <a:p>
            <a:fld id="{CA5D3BF3-D352-46FC-8343-31F56E6730EA}" type="slidenum">
              <a:rPr lang="it-IT" smtClean="0"/>
              <a:pPr/>
              <a:t>8</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dirty="0"/>
          </a:p>
        </p:txBody>
      </p:sp>
      <p:sp>
        <p:nvSpPr>
          <p:cNvPr id="4" name="Rectangle 3"/>
          <p:cNvSpPr>
            <a:spLocks noGrp="1"/>
          </p:cNvSpPr>
          <p:nvPr>
            <p:ph type="sldNum" sz="quarter" idx="10"/>
          </p:nvPr>
        </p:nvSpPr>
        <p:spPr/>
        <p:txBody>
          <a:bodyPr/>
          <a:lstStyle>
            <a:extLst/>
          </a:lstStyle>
          <a:p>
            <a:fld id="{CA5D3BF3-D352-46FC-8343-31F56E6730EA}" type="slidenum">
              <a:rPr lang="it-IT" smtClean="0"/>
              <a:pPr/>
              <a:t>9</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rtl="0"/>
            <a:endParaRPr lang="it-IT" b="0" dirty="0" smtClean="0">
              <a:effectLst/>
            </a:endParaRPr>
          </a:p>
        </p:txBody>
      </p:sp>
      <p:sp>
        <p:nvSpPr>
          <p:cNvPr id="4" name="Rectangle 3"/>
          <p:cNvSpPr>
            <a:spLocks noGrp="1"/>
          </p:cNvSpPr>
          <p:nvPr>
            <p:ph type="sldNum" sz="quarter" idx="10"/>
          </p:nvPr>
        </p:nvSpPr>
        <p:spPr/>
        <p:txBody>
          <a:bodyPr/>
          <a:lstStyle>
            <a:extLst/>
          </a:lstStyle>
          <a:p>
            <a:fld id="{CA5D3BF3-D352-46FC-8343-31F56E6730EA}" type="slidenum">
              <a:rPr lang="it-IT" smtClean="0"/>
              <a:pPr/>
              <a:t>10</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rtl="0"/>
            <a:endParaRPr lang="it-IT" b="0" dirty="0" smtClean="0">
              <a:effectLst/>
            </a:endParaRPr>
          </a:p>
        </p:txBody>
      </p:sp>
      <p:sp>
        <p:nvSpPr>
          <p:cNvPr id="4" name="Rectangle 3"/>
          <p:cNvSpPr>
            <a:spLocks noGrp="1"/>
          </p:cNvSpPr>
          <p:nvPr>
            <p:ph type="sldNum" sz="quarter" idx="10"/>
          </p:nvPr>
        </p:nvSpPr>
        <p:spPr/>
        <p:txBody>
          <a:bodyPr/>
          <a:lstStyle>
            <a:extLst/>
          </a:lstStyle>
          <a:p>
            <a:fld id="{CA5D3BF3-D352-46FC-8343-31F56E6730EA}" type="slidenum">
              <a:rPr lang="it-IT" smtClean="0"/>
              <a:pPr/>
              <a:t>11</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20000"/>
          </a:bodyPr>
          <a:lstStyle/>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2343150"/>
            <a:ext cx="6172200" cy="142077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3752492"/>
            <a:ext cx="6172200" cy="10287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8050371" y="832948"/>
            <a:ext cx="1714500" cy="381000"/>
          </a:xfrm>
        </p:spPr>
        <p:txBody>
          <a:bodyPr/>
          <a:lstStyle/>
          <a:p>
            <a:pPr algn="ctr"/>
            <a:fld id="{D8B706B7-C678-4DBD-9746-8D6227961959}" type="datetime1">
              <a:rPr kumimoji="0" lang="it-IT" smtClean="0">
                <a:solidFill>
                  <a:srgbClr val="FFFFFF"/>
                </a:solidFill>
              </a:rPr>
              <a:pPr algn="ctr"/>
              <a:t>23/04/2014</a:t>
            </a:fld>
            <a:endParaRPr kumimoji="0" lang="it-IT" sz="2000">
              <a:solidFill>
                <a:srgbClr val="FFFFFF"/>
              </a:solidFill>
            </a:endParaRPr>
          </a:p>
        </p:txBody>
      </p:sp>
      <p:sp>
        <p:nvSpPr>
          <p:cNvPr id="17" name="Segnaposto piè di pagina 16"/>
          <p:cNvSpPr>
            <a:spLocks noGrp="1"/>
          </p:cNvSpPr>
          <p:nvPr>
            <p:ph type="ftr" sz="quarter" idx="11"/>
          </p:nvPr>
        </p:nvSpPr>
        <p:spPr bwMode="auto">
          <a:xfrm rot="5400000">
            <a:off x="7534469" y="3088246"/>
            <a:ext cx="2743200" cy="384048"/>
          </a:xfrm>
        </p:spPr>
        <p:txBody>
          <a:bodyPr/>
          <a:lstStyle/>
          <a:p>
            <a:pPr algn="r"/>
            <a:r>
              <a:rPr kumimoji="0" lang="it-IT" smtClean="0">
                <a:solidFill>
                  <a:schemeClr val="tx2"/>
                </a:solidFill>
              </a:rPr>
              <a:t>Tech Tour – Tappa n. 2 – Dalla fibra al tessuto</a:t>
            </a:r>
            <a:endParaRPr kumimoji="0" lang="it-IT">
              <a:solidFill>
                <a:schemeClr val="tx2"/>
              </a:solidFill>
            </a:endParaRPr>
          </a:p>
        </p:txBody>
      </p:sp>
      <p:sp>
        <p:nvSpPr>
          <p:cNvPr id="10" name="Rettangolo 9"/>
          <p:cNvSpPr/>
          <p:nvPr/>
        </p:nvSpPr>
        <p:spPr bwMode="auto">
          <a:xfrm>
            <a:off x="381000" y="0"/>
            <a:ext cx="609600" cy="51435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51435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51435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51435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51435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51435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51435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51435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51435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51435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2571750"/>
            <a:ext cx="1295400" cy="97155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3650064"/>
            <a:ext cx="641424" cy="48106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4125474"/>
            <a:ext cx="137160" cy="10287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4341114"/>
            <a:ext cx="274320" cy="20574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3371850"/>
            <a:ext cx="365760" cy="27432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3696527"/>
            <a:ext cx="609600" cy="388143"/>
          </a:xfrm>
        </p:spPr>
        <p:txBody>
          <a:bodyPr/>
          <a:lstStyle/>
          <a:p>
            <a:fld id="{8F82E0A0-C266-4798-8C8F-B9F91E9DA37E}" type="slidenum">
              <a:rPr kumimoji="0" lang="it-IT" smtClean="0">
                <a:solidFill>
                  <a:schemeClr val="tx2"/>
                </a:solidFill>
              </a:rPr>
              <a:pPr/>
              <a:t>‹N›</a:t>
            </a:fld>
            <a:endParaRPr kumimoji="0" lang="it-IT">
              <a:solidFill>
                <a:schemeClr val="tx2"/>
              </a:solidFill>
            </a:endParaRPr>
          </a:p>
        </p:txBody>
      </p:sp>
    </p:spTree>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335878D-3967-4A7C-81CA-FB8BDF59ECE0}" type="datetime1">
              <a:rPr kumimoji="0" lang="it-IT" smtClean="0"/>
              <a:pPr/>
              <a:t>23/04/2014</a:t>
            </a:fld>
            <a:endParaRPr kumimoji="0" lang="it-IT" sz="1400">
              <a:solidFill>
                <a:schemeClr val="tx2"/>
              </a:solidFill>
            </a:endParaRPr>
          </a:p>
        </p:txBody>
      </p:sp>
      <p:sp>
        <p:nvSpPr>
          <p:cNvPr id="5" name="Segnaposto piè di pagina 4"/>
          <p:cNvSpPr>
            <a:spLocks noGrp="1"/>
          </p:cNvSpPr>
          <p:nvPr>
            <p:ph type="ftr" sz="quarter" idx="11"/>
          </p:nvPr>
        </p:nvSpPr>
        <p:spPr/>
        <p:txBody>
          <a:bodyPr/>
          <a:lstStyle/>
          <a:p>
            <a:pPr algn="r"/>
            <a:r>
              <a:rPr kumimoji="0" lang="it-IT" sz="1400" smtClean="0">
                <a:solidFill>
                  <a:schemeClr val="tx2"/>
                </a:solidFill>
              </a:rPr>
              <a:t>Tech Tour – Tappa n. 2 – Dalla fibra al tessuto</a:t>
            </a:r>
            <a:endParaRPr kumimoji="0" lang="it-IT" sz="1400" dirty="0">
              <a:solidFill>
                <a:schemeClr val="tx2"/>
              </a:solidFill>
            </a:endParaRPr>
          </a:p>
        </p:txBody>
      </p:sp>
      <p:sp>
        <p:nvSpPr>
          <p:cNvPr id="6" name="Segnaposto numero diapositiva 5"/>
          <p:cNvSpPr>
            <a:spLocks noGrp="1"/>
          </p:cNvSpPr>
          <p:nvPr>
            <p:ph type="sldNum" sz="quarter" idx="12"/>
          </p:nvPr>
        </p:nvSpPr>
        <p:spPr/>
        <p:txBody>
          <a:bodyPr/>
          <a:lstStyle/>
          <a:p>
            <a:pPr algn="ctr"/>
            <a:fld id="{8F82E0A0-C266-4798-8C8F-B9F91E9DA37E}" type="slidenum">
              <a:rPr kumimoji="0" lang="it-IT" sz="1400" b="1" smtClean="0">
                <a:solidFill>
                  <a:srgbClr val="FFFFFF"/>
                </a:solidFill>
              </a:rPr>
              <a:pPr algn="ctr"/>
              <a:t>‹N›</a:t>
            </a:fld>
            <a:endParaRPr kumimoji="0" lang="it-IT" sz="1400" b="1">
              <a:solidFill>
                <a:srgbClr val="FFFFFF"/>
              </a:solidFill>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80"/>
            <a:ext cx="1676400" cy="4388644"/>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05979"/>
            <a:ext cx="6019800" cy="4388644"/>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3B68967D-FFAA-4349-9A7E-AC85D03ABDE8}" type="datetime1">
              <a:rPr kumimoji="0" lang="it-IT" smtClean="0"/>
              <a:pPr/>
              <a:t>23/04/2014</a:t>
            </a:fld>
            <a:endParaRPr kumimoji="0" lang="it-IT" sz="1400">
              <a:solidFill>
                <a:schemeClr val="tx2"/>
              </a:solidFill>
            </a:endParaRPr>
          </a:p>
        </p:txBody>
      </p:sp>
      <p:sp>
        <p:nvSpPr>
          <p:cNvPr id="5" name="Segnaposto piè di pagina 4"/>
          <p:cNvSpPr>
            <a:spLocks noGrp="1"/>
          </p:cNvSpPr>
          <p:nvPr>
            <p:ph type="ftr" sz="quarter" idx="11"/>
          </p:nvPr>
        </p:nvSpPr>
        <p:spPr/>
        <p:txBody>
          <a:bodyPr/>
          <a:lstStyle/>
          <a:p>
            <a:pPr algn="r"/>
            <a:r>
              <a:rPr kumimoji="0" lang="it-IT" sz="1400" smtClean="0">
                <a:solidFill>
                  <a:schemeClr val="tx2"/>
                </a:solidFill>
              </a:rPr>
              <a:t>Tech Tour – Tappa n. 2 – Dalla fibra al tessuto</a:t>
            </a:r>
            <a:endParaRPr kumimoji="0" lang="it-IT" sz="1400" dirty="0">
              <a:solidFill>
                <a:schemeClr val="tx2"/>
              </a:solidFill>
            </a:endParaRPr>
          </a:p>
        </p:txBody>
      </p:sp>
      <p:sp>
        <p:nvSpPr>
          <p:cNvPr id="6" name="Segnaposto numero diapositiva 5"/>
          <p:cNvSpPr>
            <a:spLocks noGrp="1"/>
          </p:cNvSpPr>
          <p:nvPr>
            <p:ph type="sldNum" sz="quarter" idx="12"/>
          </p:nvPr>
        </p:nvSpPr>
        <p:spPr/>
        <p:txBody>
          <a:bodyPr/>
          <a:lstStyle/>
          <a:p>
            <a:pPr algn="ctr"/>
            <a:fld id="{8F82E0A0-C266-4798-8C8F-B9F91E9DA37E}" type="slidenum">
              <a:rPr kumimoji="0" lang="it-IT" sz="1400" b="1" smtClean="0">
                <a:solidFill>
                  <a:srgbClr val="FFFFFF"/>
                </a:solidFill>
              </a:rPr>
              <a:pPr algn="ctr"/>
              <a:t>‹N›</a:t>
            </a:fld>
            <a:endParaRPr kumimoji="0" lang="it-IT" sz="1400" b="1">
              <a:solidFill>
                <a:srgbClr val="FFFFFF"/>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200150"/>
            <a:ext cx="7467600" cy="365531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4E9F3EEE-55B6-4D87-9A01-3745FFEFFE7B}" type="datetime1">
              <a:rPr kumimoji="0" lang="it-IT" smtClean="0"/>
              <a:pPr/>
              <a:t>23/04/2014</a:t>
            </a:fld>
            <a:endParaRPr kumimoji="0" lang="it-IT" sz="1400">
              <a:solidFill>
                <a:schemeClr val="tx2"/>
              </a:solidFill>
            </a:endParaRPr>
          </a:p>
        </p:txBody>
      </p:sp>
      <p:sp>
        <p:nvSpPr>
          <p:cNvPr id="9" name="Segnaposto numero diapositiva 8"/>
          <p:cNvSpPr>
            <a:spLocks noGrp="1"/>
          </p:cNvSpPr>
          <p:nvPr>
            <p:ph type="sldNum" sz="quarter" idx="15"/>
          </p:nvPr>
        </p:nvSpPr>
        <p:spPr/>
        <p:txBody>
          <a:bodyPr rtlCol="0"/>
          <a:lstStyle/>
          <a:p>
            <a:pPr algn="ctr"/>
            <a:fld id="{8F82E0A0-C266-4798-8C8F-B9F91E9DA37E}" type="slidenum">
              <a:rPr kumimoji="0" lang="it-IT" sz="1400" b="1" smtClean="0">
                <a:solidFill>
                  <a:srgbClr val="FFFFFF"/>
                </a:solidFill>
              </a:rPr>
              <a:pPr algn="ctr"/>
              <a:t>‹N›</a:t>
            </a:fld>
            <a:endParaRPr kumimoji="0" lang="it-IT" sz="1400" b="1">
              <a:solidFill>
                <a:srgbClr val="FFFFFF"/>
              </a:solidFill>
            </a:endParaRPr>
          </a:p>
        </p:txBody>
      </p:sp>
      <p:sp>
        <p:nvSpPr>
          <p:cNvPr id="10" name="Segnaposto piè di pagina 9"/>
          <p:cNvSpPr>
            <a:spLocks noGrp="1"/>
          </p:cNvSpPr>
          <p:nvPr>
            <p:ph type="ftr" sz="quarter" idx="16"/>
          </p:nvPr>
        </p:nvSpPr>
        <p:spPr/>
        <p:txBody>
          <a:bodyPr rtlCol="0"/>
          <a:lstStyle/>
          <a:p>
            <a:pPr algn="r"/>
            <a:r>
              <a:rPr kumimoji="0" lang="it-IT" sz="1400" smtClean="0">
                <a:solidFill>
                  <a:schemeClr val="tx2"/>
                </a:solidFill>
              </a:rPr>
              <a:t>Tech Tour – Tappa n. 2 – Dalla fibra al tessuto</a:t>
            </a:r>
            <a:endParaRPr kumimoji="0" lang="it-IT" sz="1400" dirty="0">
              <a:solidFill>
                <a:schemeClr val="tx2"/>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171700"/>
            <a:ext cx="6172200" cy="1540193"/>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3757613"/>
            <a:ext cx="6172200" cy="10287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8049006" y="830199"/>
            <a:ext cx="1714500" cy="381000"/>
          </a:xfrm>
        </p:spPr>
        <p:txBody>
          <a:bodyPr/>
          <a:lstStyle/>
          <a:p>
            <a:fld id="{89E51CF5-B87F-47A1-B3D6-D829B1E9E897}" type="datetime1">
              <a:rPr kumimoji="0" lang="it-IT" smtClean="0"/>
              <a:pPr/>
              <a:t>23/04/2014</a:t>
            </a:fld>
            <a:endParaRPr kumimoji="0" lang="it-IT"/>
          </a:p>
        </p:txBody>
      </p:sp>
      <p:sp>
        <p:nvSpPr>
          <p:cNvPr id="5" name="Segnaposto piè di pagina 4"/>
          <p:cNvSpPr>
            <a:spLocks noGrp="1"/>
          </p:cNvSpPr>
          <p:nvPr>
            <p:ph type="ftr" sz="quarter" idx="11"/>
          </p:nvPr>
        </p:nvSpPr>
        <p:spPr bwMode="auto">
          <a:xfrm rot="5400000">
            <a:off x="7534656" y="3086100"/>
            <a:ext cx="2743200" cy="384048"/>
          </a:xfrm>
        </p:spPr>
        <p:txBody>
          <a:bodyPr/>
          <a:lstStyle/>
          <a:p>
            <a:r>
              <a:rPr kumimoji="0" lang="it-IT" smtClean="0"/>
              <a:t>Tech Tour – Tappa n. 2 – Dalla fibra al tessuto</a:t>
            </a:r>
            <a:endParaRPr kumimoji="0" lang="it-IT"/>
          </a:p>
        </p:txBody>
      </p:sp>
      <p:sp>
        <p:nvSpPr>
          <p:cNvPr id="9" name="Rettangolo 8"/>
          <p:cNvSpPr/>
          <p:nvPr/>
        </p:nvSpPr>
        <p:spPr bwMode="auto">
          <a:xfrm>
            <a:off x="381000" y="0"/>
            <a:ext cx="609600" cy="51435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51435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51435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51435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51435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51435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51435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51435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51435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51435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2571750"/>
            <a:ext cx="1295400" cy="97155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3650064"/>
            <a:ext cx="641424" cy="48106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4125474"/>
            <a:ext cx="137160" cy="10287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4343400"/>
            <a:ext cx="274320" cy="20574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3359916"/>
            <a:ext cx="365760" cy="27432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3696527"/>
            <a:ext cx="609600" cy="388143"/>
          </a:xfrm>
        </p:spPr>
        <p:txBody>
          <a:bodyPr/>
          <a:lstStyle/>
          <a:p>
            <a:pPr algn="ctr"/>
            <a:fld id="{8F82E0A0-C266-4798-8C8F-B9F91E9DA37E}" type="slidenum">
              <a:rPr kumimoji="0" lang="it-IT" sz="2400" b="1" smtClean="0">
                <a:solidFill>
                  <a:srgbClr val="FFFFFF"/>
                </a:solidFill>
              </a:rPr>
              <a:pPr algn="ctr"/>
              <a:t>‹N›</a:t>
            </a:fld>
            <a:endParaRPr kumimoji="0" lang="it-IT" sz="2400">
              <a:solidFill>
                <a:srgbClr val="FFFFFF"/>
              </a:solidFill>
            </a:endParaRPr>
          </a:p>
        </p:txBody>
      </p:sp>
    </p:spTree>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7F55C516-85F9-4FB5-BB25-14DC7321B8AC}" type="datetime1">
              <a:rPr kumimoji="0" lang="it-IT" smtClean="0"/>
              <a:pPr/>
              <a:t>23/04/2014</a:t>
            </a:fld>
            <a:endParaRPr kumimoji="0" lang="it-IT"/>
          </a:p>
        </p:txBody>
      </p:sp>
      <p:sp>
        <p:nvSpPr>
          <p:cNvPr id="6" name="Segnaposto piè di pagina 5"/>
          <p:cNvSpPr>
            <a:spLocks noGrp="1"/>
          </p:cNvSpPr>
          <p:nvPr>
            <p:ph type="ftr" sz="quarter" idx="11"/>
          </p:nvPr>
        </p:nvSpPr>
        <p:spPr/>
        <p:txBody>
          <a:bodyPr/>
          <a:lstStyle/>
          <a:p>
            <a:r>
              <a:rPr kumimoji="0" lang="it-IT" smtClean="0"/>
              <a:t>Tech Tour – Tappa n. 2 – Dalla fibra al tessuto</a:t>
            </a:r>
            <a:endParaRPr kumimoji="0" lang="it-IT"/>
          </a:p>
        </p:txBody>
      </p:sp>
      <p:sp>
        <p:nvSpPr>
          <p:cNvPr id="7" name="Segnaposto numero diapositiva 6"/>
          <p:cNvSpPr>
            <a:spLocks noGrp="1"/>
          </p:cNvSpPr>
          <p:nvPr>
            <p:ph type="sldNum" sz="quarter" idx="12"/>
          </p:nvPr>
        </p:nvSpPr>
        <p:spPr/>
        <p:txBody>
          <a:bodyPr/>
          <a:lstStyle/>
          <a:p>
            <a:pPr algn="ctr"/>
            <a:fld id="{8F82E0A0-C266-4798-8C8F-B9F91E9DA37E}" type="slidenum">
              <a:rPr kumimoji="0" lang="it-IT" sz="1400" b="1" smtClean="0">
                <a:solidFill>
                  <a:srgbClr val="FFFFFF"/>
                </a:solidFill>
              </a:rPr>
              <a:pPr algn="ctr"/>
              <a:t>‹N›</a:t>
            </a:fld>
            <a:endParaRPr kumimoji="0" lang="it-IT"/>
          </a:p>
        </p:txBody>
      </p:sp>
      <p:sp>
        <p:nvSpPr>
          <p:cNvPr id="9" name="Segnaposto contenuto 8"/>
          <p:cNvSpPr>
            <a:spLocks noGrp="1"/>
          </p:cNvSpPr>
          <p:nvPr>
            <p:ph sz="quarter" idx="1"/>
          </p:nvPr>
        </p:nvSpPr>
        <p:spPr>
          <a:xfrm>
            <a:off x="457200" y="1200150"/>
            <a:ext cx="3657600" cy="3429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200150"/>
            <a:ext cx="3657600" cy="3429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04788"/>
            <a:ext cx="7543800" cy="85725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C304FA96-9972-4B03-B7E3-16F09B98FF07}" type="datetime1">
              <a:rPr kumimoji="0" lang="it-IT" smtClean="0"/>
              <a:pPr/>
              <a:t>23/04/2014</a:t>
            </a:fld>
            <a:endParaRPr kumimoji="0" lang="it-IT"/>
          </a:p>
        </p:txBody>
      </p:sp>
      <p:sp>
        <p:nvSpPr>
          <p:cNvPr id="8" name="Segnaposto piè di pagina 7"/>
          <p:cNvSpPr>
            <a:spLocks noGrp="1"/>
          </p:cNvSpPr>
          <p:nvPr>
            <p:ph type="ftr" sz="quarter" idx="11"/>
          </p:nvPr>
        </p:nvSpPr>
        <p:spPr/>
        <p:txBody>
          <a:bodyPr/>
          <a:lstStyle/>
          <a:p>
            <a:r>
              <a:rPr kumimoji="0" lang="it-IT" smtClean="0"/>
              <a:t>Tech Tour – Tappa n. 2 – Dalla fibra al tessuto</a:t>
            </a:r>
            <a:endParaRPr kumimoji="0" lang="it-IT"/>
          </a:p>
        </p:txBody>
      </p:sp>
      <p:sp>
        <p:nvSpPr>
          <p:cNvPr id="9" name="Segnaposto numero diapositiva 8"/>
          <p:cNvSpPr>
            <a:spLocks noGrp="1"/>
          </p:cNvSpPr>
          <p:nvPr>
            <p:ph type="sldNum" sz="quarter" idx="12"/>
          </p:nvPr>
        </p:nvSpPr>
        <p:spPr/>
        <p:txBody>
          <a:bodyPr/>
          <a:lstStyle/>
          <a:p>
            <a:pPr algn="ctr"/>
            <a:fld id="{8F82E0A0-C266-4798-8C8F-B9F91E9DA37E}" type="slidenum">
              <a:rPr kumimoji="0" lang="it-IT" sz="1400" b="1" smtClean="0">
                <a:solidFill>
                  <a:srgbClr val="FFFFFF"/>
                </a:solidFill>
              </a:rPr>
              <a:pPr algn="ctr"/>
              <a:t>‹N›</a:t>
            </a:fld>
            <a:endParaRPr kumimoji="0" lang="it-IT"/>
          </a:p>
        </p:txBody>
      </p:sp>
      <p:sp>
        <p:nvSpPr>
          <p:cNvPr id="11" name="Segnaposto contenuto 10"/>
          <p:cNvSpPr>
            <a:spLocks noGrp="1"/>
          </p:cNvSpPr>
          <p:nvPr>
            <p:ph sz="quarter" idx="2"/>
          </p:nvPr>
        </p:nvSpPr>
        <p:spPr>
          <a:xfrm>
            <a:off x="457200" y="1771650"/>
            <a:ext cx="3657600" cy="291465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1771650"/>
            <a:ext cx="3657600" cy="291465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177290"/>
            <a:ext cx="3657600" cy="4937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177290"/>
            <a:ext cx="3657600" cy="4937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C3592E40-C3A6-49CB-83ED-8FFB4FD2DEF3}" type="datetime1">
              <a:rPr kumimoji="0" lang="it-IT" smtClean="0"/>
              <a:pPr/>
              <a:t>23/04/2014</a:t>
            </a:fld>
            <a:endParaRPr kumimoji="0" lang="it-IT"/>
          </a:p>
        </p:txBody>
      </p:sp>
      <p:sp>
        <p:nvSpPr>
          <p:cNvPr id="7" name="Segnaposto numero diapositiva 6"/>
          <p:cNvSpPr>
            <a:spLocks noGrp="1"/>
          </p:cNvSpPr>
          <p:nvPr>
            <p:ph type="sldNum" sz="quarter" idx="11"/>
          </p:nvPr>
        </p:nvSpPr>
        <p:spPr/>
        <p:txBody>
          <a:bodyPr rtlCol="0"/>
          <a:lstStyle/>
          <a:p>
            <a:fld id="{A3F7CB7D-F184-43C7-B6FD-03D728E1BBFF}" type="slidenum">
              <a:rPr kumimoji="0" lang="it-IT" smtClean="0">
                <a:solidFill>
                  <a:srgbClr val="FFFFFF"/>
                </a:solidFill>
              </a:rPr>
              <a:pPr/>
              <a:t>‹N›</a:t>
            </a:fld>
            <a:endParaRPr kumimoji="0" lang="it-IT">
              <a:solidFill>
                <a:srgbClr val="FFFFFF"/>
              </a:solidFill>
            </a:endParaRPr>
          </a:p>
        </p:txBody>
      </p:sp>
      <p:sp>
        <p:nvSpPr>
          <p:cNvPr id="8" name="Segnaposto piè di pagina 7"/>
          <p:cNvSpPr>
            <a:spLocks noGrp="1"/>
          </p:cNvSpPr>
          <p:nvPr>
            <p:ph type="ftr" sz="quarter" idx="12"/>
          </p:nvPr>
        </p:nvSpPr>
        <p:spPr/>
        <p:txBody>
          <a:bodyPr rtlCol="0"/>
          <a:lstStyle/>
          <a:p>
            <a:r>
              <a:rPr kumimoji="0" lang="it-IT" smtClean="0"/>
              <a:t>Tech Tour – Tappa n. 2 – Dalla fibra al tessuto</a:t>
            </a:r>
            <a:endParaRPr kumimoji="0" lang="it-IT"/>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470109B-D145-4DC6-961F-0C4E99142EEA}" type="datetime1">
              <a:rPr kumimoji="0" lang="it-IT" smtClean="0"/>
              <a:pPr/>
              <a:t>23/04/2014</a:t>
            </a:fld>
            <a:endParaRPr kumimoji="0" lang="it-IT"/>
          </a:p>
        </p:txBody>
      </p:sp>
      <p:sp>
        <p:nvSpPr>
          <p:cNvPr id="3" name="Segnaposto piè di pagina 2"/>
          <p:cNvSpPr>
            <a:spLocks noGrp="1"/>
          </p:cNvSpPr>
          <p:nvPr>
            <p:ph type="ftr" sz="quarter" idx="11"/>
          </p:nvPr>
        </p:nvSpPr>
        <p:spPr/>
        <p:txBody>
          <a:bodyPr/>
          <a:lstStyle/>
          <a:p>
            <a:r>
              <a:rPr kumimoji="0" lang="it-IT" smtClean="0"/>
              <a:t>Tech Tour – Tappa n. 2 – Dalla fibra al tessuto</a:t>
            </a:r>
            <a:endParaRPr kumimoji="0" lang="it-IT"/>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‹N›</a:t>
            </a:fld>
            <a:endParaRPr kumimoji="0" lang="it-IT">
              <a:solidFill>
                <a:schemeClr val="tx2"/>
              </a:solidFill>
            </a:endParaRPr>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51435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4160520" y="2343150"/>
            <a:ext cx="473202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05740"/>
            <a:ext cx="1527048" cy="373761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51435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51435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51435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4286250"/>
            <a:ext cx="548640" cy="411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05740"/>
            <a:ext cx="5638800" cy="4745736"/>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F98E81ED-FB5C-4F32-BAD6-6273569CFDE0}" type="datetime1">
              <a:rPr kumimoji="0" lang="it-IT" smtClean="0"/>
              <a:pPr/>
              <a:t>23/04/2014</a:t>
            </a:fld>
            <a:endParaRPr kumimoji="0" lang="it-IT"/>
          </a:p>
        </p:txBody>
      </p:sp>
      <p:sp>
        <p:nvSpPr>
          <p:cNvPr id="22" name="Segnaposto numero diapositiva 21"/>
          <p:cNvSpPr>
            <a:spLocks noGrp="1"/>
          </p:cNvSpPr>
          <p:nvPr>
            <p:ph type="sldNum" sz="quarter" idx="15"/>
          </p:nvPr>
        </p:nvSpPr>
        <p:spPr/>
        <p:txBody>
          <a:bodyPr rtlCol="0"/>
          <a:lstStyle/>
          <a:p>
            <a:fld id="{A3F7CB7D-F184-43C7-B6FD-03D728E1BBFF}" type="slidenum">
              <a:rPr kumimoji="0" lang="it-IT" smtClean="0">
                <a:solidFill>
                  <a:srgbClr val="FFFFFF"/>
                </a:solidFill>
              </a:rPr>
              <a:pPr/>
              <a:t>‹N›</a:t>
            </a:fld>
            <a:endParaRPr kumimoji="0" lang="it-IT">
              <a:solidFill>
                <a:srgbClr val="FFFFFF"/>
              </a:solidFill>
            </a:endParaRPr>
          </a:p>
        </p:txBody>
      </p:sp>
      <p:sp>
        <p:nvSpPr>
          <p:cNvPr id="23" name="Segnaposto piè di pagina 22"/>
          <p:cNvSpPr>
            <a:spLocks noGrp="1"/>
          </p:cNvSpPr>
          <p:nvPr>
            <p:ph type="ftr" sz="quarter" idx="16"/>
          </p:nvPr>
        </p:nvSpPr>
        <p:spPr/>
        <p:txBody>
          <a:bodyPr rtlCol="0"/>
          <a:lstStyle/>
          <a:p>
            <a:r>
              <a:rPr kumimoji="0" lang="it-IT" smtClean="0"/>
              <a:t>Tech Tour – Tappa n. 2 – Dalla fibra al tessuto</a:t>
            </a:r>
            <a:endParaRPr kumimoji="0" lang="it-IT"/>
          </a:p>
        </p:txBody>
      </p:sp>
    </p:spTree>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4286250"/>
            <a:ext cx="548640" cy="411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4138803" y="2343150"/>
            <a:ext cx="473202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51435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198596"/>
            <a:ext cx="1524000" cy="3717036"/>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51435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51435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51435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175D4B61-1B9B-492C-8C67-A8B780594444}" type="datetime1">
              <a:rPr kumimoji="0" lang="it-IT" smtClean="0"/>
              <a:pPr/>
              <a:t>23/04/2014</a:t>
            </a:fld>
            <a:endParaRPr kumimoji="0" lang="it-IT"/>
          </a:p>
        </p:txBody>
      </p:sp>
      <p:sp>
        <p:nvSpPr>
          <p:cNvPr id="18" name="Segnaposto numero diapositiva 17"/>
          <p:cNvSpPr>
            <a:spLocks noGrp="1"/>
          </p:cNvSpPr>
          <p:nvPr>
            <p:ph type="sldNum" sz="quarter" idx="11"/>
          </p:nvPr>
        </p:nvSpPr>
        <p:spPr/>
        <p:txBody>
          <a:bodyPr rtlCol="0"/>
          <a:lstStyle/>
          <a:p>
            <a:pPr algn="ctr"/>
            <a:fld id="{8F82E0A0-C266-4798-8C8F-B9F91E9DA37E}" type="slidenum">
              <a:rPr kumimoji="0" lang="it-IT" sz="2800" b="1" smtClean="0">
                <a:solidFill>
                  <a:srgbClr val="FFFFFF"/>
                </a:solidFill>
              </a:rPr>
              <a:pPr algn="ctr"/>
              <a:t>‹N›</a:t>
            </a:fld>
            <a:endParaRPr kumimoji="0" lang="it-IT" sz="2800"/>
          </a:p>
        </p:txBody>
      </p:sp>
      <p:sp>
        <p:nvSpPr>
          <p:cNvPr id="21" name="Segnaposto piè di pagina 20"/>
          <p:cNvSpPr>
            <a:spLocks noGrp="1"/>
          </p:cNvSpPr>
          <p:nvPr>
            <p:ph type="ftr" sz="quarter" idx="12"/>
          </p:nvPr>
        </p:nvSpPr>
        <p:spPr/>
        <p:txBody>
          <a:bodyPr rtlCol="0"/>
          <a:lstStyle/>
          <a:p>
            <a:r>
              <a:rPr kumimoji="0" lang="it-IT" smtClean="0"/>
              <a:t>Tech Tour – Tappa n. 2 – Dalla fibra al tessuto</a:t>
            </a:r>
            <a:endParaRPr kumimoji="0" lang="it-IT"/>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51435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05979"/>
            <a:ext cx="7467600" cy="85725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200150"/>
            <a:ext cx="7467600" cy="3655314"/>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840980" y="763382"/>
            <a:ext cx="1508760" cy="384048"/>
          </a:xfrm>
          <a:prstGeom prst="rect">
            <a:avLst/>
          </a:prstGeom>
        </p:spPr>
        <p:txBody>
          <a:bodyPr vert="horz" anchor="ctr" anchorCtr="0"/>
          <a:lstStyle>
            <a:lvl1pPr algn="r" eaLnBrk="1" latinLnBrk="0" hangingPunct="1">
              <a:defRPr kumimoji="0" sz="1200">
                <a:solidFill>
                  <a:schemeClr val="tx2"/>
                </a:solidFill>
              </a:defRPr>
            </a:lvl1pPr>
          </a:lstStyle>
          <a:p>
            <a:fld id="{D1E1FA49-FACC-4461-92F9-4E89A02C2BE1}" type="datetime1">
              <a:rPr kumimoji="0" lang="it-IT" smtClean="0"/>
              <a:pPr/>
              <a:t>23/04/2014</a:t>
            </a:fld>
            <a:endParaRPr kumimoji="0" lang="it-IT" sz="1400">
              <a:solidFill>
                <a:schemeClr val="tx2"/>
              </a:solidFill>
            </a:endParaRPr>
          </a:p>
        </p:txBody>
      </p:sp>
      <p:sp>
        <p:nvSpPr>
          <p:cNvPr id="3" name="Segnaposto piè di pagina 2"/>
          <p:cNvSpPr>
            <a:spLocks noGrp="1"/>
          </p:cNvSpPr>
          <p:nvPr>
            <p:ph type="ftr" sz="quarter" idx="3"/>
          </p:nvPr>
        </p:nvSpPr>
        <p:spPr>
          <a:xfrm rot="5400000">
            <a:off x="7390236" y="2757210"/>
            <a:ext cx="2400300" cy="365760"/>
          </a:xfrm>
          <a:prstGeom prst="rect">
            <a:avLst/>
          </a:prstGeom>
        </p:spPr>
        <p:txBody>
          <a:bodyPr vert="horz" anchor="ctr" anchorCtr="0"/>
          <a:lstStyle>
            <a:lvl1pPr algn="l" eaLnBrk="1" latinLnBrk="0" hangingPunct="1">
              <a:defRPr kumimoji="0" sz="1200">
                <a:solidFill>
                  <a:schemeClr val="tx2"/>
                </a:solidFill>
              </a:defRPr>
            </a:lvl1pPr>
          </a:lstStyle>
          <a:p>
            <a:pPr algn="r"/>
            <a:r>
              <a:rPr kumimoji="0" lang="it-IT" sz="1400" smtClean="0">
                <a:solidFill>
                  <a:schemeClr val="tx2"/>
                </a:solidFill>
              </a:rPr>
              <a:t>Tech Tour – Tappa n. 2 – Dalla fibra al tessuto</a:t>
            </a:r>
            <a:endParaRPr kumimoji="0" lang="it-IT" sz="1400" dirty="0">
              <a:solidFill>
                <a:schemeClr val="tx2"/>
              </a:solidFill>
            </a:endParaRPr>
          </a:p>
        </p:txBody>
      </p:sp>
      <p:sp>
        <p:nvSpPr>
          <p:cNvPr id="7" name="Connettore 1 6"/>
          <p:cNvSpPr>
            <a:spLocks noChangeShapeType="1"/>
          </p:cNvSpPr>
          <p:nvPr/>
        </p:nvSpPr>
        <p:spPr bwMode="auto">
          <a:xfrm>
            <a:off x="76200"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51435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51435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4286250"/>
            <a:ext cx="548640" cy="411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4300538"/>
            <a:ext cx="609600" cy="390906"/>
          </a:xfrm>
          <a:prstGeom prst="rect">
            <a:avLst/>
          </a:prstGeom>
        </p:spPr>
        <p:txBody>
          <a:bodyPr vert="horz" anchor="ctr"/>
          <a:lstStyle>
            <a:lvl1pPr algn="ctr" eaLnBrk="1" latinLnBrk="0" hangingPunct="1">
              <a:defRPr kumimoji="0" sz="1400" b="1">
                <a:solidFill>
                  <a:srgbClr val="FFFFFF"/>
                </a:solidFill>
              </a:defRPr>
            </a:lvl1pPr>
          </a:lstStyle>
          <a:p>
            <a:pPr algn="ctr"/>
            <a:fld id="{8F82E0A0-C266-4798-8C8F-B9F91E9DA37E}" type="slidenum">
              <a:rPr kumimoji="0" lang="it-IT" sz="1400" b="1" smtClean="0">
                <a:solidFill>
                  <a:srgbClr val="FFFFFF"/>
                </a:solidFill>
              </a:rPr>
              <a:pPr algn="ctr"/>
              <a:t>‹N›</a:t>
            </a:fld>
            <a:endParaRPr kumimoji="0" lang="it-IT" sz="1400" b="1">
              <a:solidFill>
                <a:srgbClr val="FFFFFF"/>
              </a:solidFill>
            </a:endParaRPr>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ransition spd="slow">
    <p:push dir="u"/>
  </p:transition>
  <p:timing>
    <p:tnLst>
      <p:par>
        <p:cTn id="1" dur="indefinite" restart="never" nodeType="tmRoot"/>
      </p:par>
    </p:tnLst>
  </p:timing>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4.jpeg"/><Relationship Id="rId7" Type="http://schemas.openxmlformats.org/officeDocument/2006/relationships/diagramColors" Target="../diagrams/colors4.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ctrTitle"/>
          </p:nvPr>
        </p:nvSpPr>
        <p:spPr>
          <a:xfrm>
            <a:off x="1828800" y="438150"/>
            <a:ext cx="7086600" cy="3962400"/>
          </a:xfrm>
        </p:spPr>
        <p:txBody>
          <a:bodyPr>
            <a:noAutofit/>
          </a:bodyPr>
          <a:lstStyle>
            <a:extLst/>
          </a:lstStyle>
          <a:p>
            <a:pPr algn="ctr"/>
            <a:r>
              <a:rPr lang="it-IT" sz="4000" dirty="0" smtClean="0">
                <a:solidFill>
                  <a:schemeClr val="tx1"/>
                </a:solidFill>
              </a:rPr>
              <a:t>Organismi partecipati dagli enti locali società in house ed aziende speciali</a:t>
            </a:r>
            <a:r>
              <a:rPr lang="it-IT" sz="4000" dirty="0" smtClean="0"/>
              <a:t/>
            </a:r>
            <a:br>
              <a:rPr lang="it-IT" sz="4000" dirty="0" smtClean="0"/>
            </a:br>
            <a:r>
              <a:rPr lang="it-IT" sz="4000" b="0" dirty="0" smtClean="0">
                <a:solidFill>
                  <a:srgbClr val="FF0000"/>
                </a:solidFill>
              </a:rPr>
              <a:t>“</a:t>
            </a:r>
            <a:r>
              <a:rPr lang="it-IT" sz="1800" dirty="0" smtClean="0">
                <a:solidFill>
                  <a:srgbClr val="FF0000"/>
                </a:solidFill>
              </a:rPr>
              <a:t>novità introdotte con la legge 147 del 27 dicembre 2013-legge di stabilità 2014</a:t>
            </a:r>
            <a:r>
              <a:rPr lang="it-IT" sz="4000" b="0" dirty="0" smtClean="0">
                <a:solidFill>
                  <a:srgbClr val="FF0000"/>
                </a:solidFill>
              </a:rPr>
              <a:t>”</a:t>
            </a:r>
            <a:endParaRPr lang="it-IT" sz="4000" b="0" dirty="0">
              <a:solidFill>
                <a:srgbClr val="FF0000"/>
              </a:solidFill>
            </a:endParaRPr>
          </a:p>
        </p:txBody>
      </p:sp>
      <p:sp>
        <p:nvSpPr>
          <p:cNvPr id="5" name="Rectangle 4"/>
          <p:cNvSpPr>
            <a:spLocks noGrp="1"/>
          </p:cNvSpPr>
          <p:nvPr>
            <p:ph type="subTitle" idx="1"/>
          </p:nvPr>
        </p:nvSpPr>
        <p:spPr>
          <a:xfrm>
            <a:off x="38100" y="4324350"/>
            <a:ext cx="8877300" cy="742950"/>
          </a:xfrm>
        </p:spPr>
        <p:txBody>
          <a:bodyPr>
            <a:normAutofit fontScale="92500" lnSpcReduction="10000"/>
          </a:bodyPr>
          <a:lstStyle>
            <a:extLst/>
          </a:lstStyle>
          <a:p>
            <a:r>
              <a:rPr lang="it-IT" sz="2000" dirty="0" smtClean="0"/>
              <a:t>					19/04/2014</a:t>
            </a:r>
          </a:p>
          <a:p>
            <a:r>
              <a:rPr lang="it-IT" sz="2000" dirty="0" smtClean="0"/>
              <a:t>				Relatore:  Dr Enrica Cataldo</a:t>
            </a:r>
            <a:endParaRPr lang="it-IT" sz="2000" dirty="0"/>
          </a:p>
        </p:txBody>
      </p:sp>
      <p:sp>
        <p:nvSpPr>
          <p:cNvPr id="6" name="Rectangle 4"/>
          <p:cNvSpPr txBox="1">
            <a:spLocks/>
          </p:cNvSpPr>
          <p:nvPr/>
        </p:nvSpPr>
        <p:spPr>
          <a:xfrm>
            <a:off x="2362200" y="4552950"/>
            <a:ext cx="6515100" cy="51435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lang="it-IT" sz="28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lang="it-IT"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lang="it-IT"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lang="it-IT"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lang="it-IT"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lang="it-IT"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lang="it-IT"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lang="it-IT"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lang="it-IT" sz="1800" kern="1200" baseline="0">
                <a:solidFill>
                  <a:schemeClr val="tx1"/>
                </a:solidFill>
                <a:latin typeface="+mn-lt"/>
                <a:ea typeface="+mn-ea"/>
                <a:cs typeface="+mn-cs"/>
              </a:defRPr>
            </a:lvl9pPr>
            <a:extLst/>
          </a:lstStyle>
          <a:p>
            <a:endParaRPr lang="it-IT" sz="2400" dirty="0"/>
          </a:p>
        </p:txBody>
      </p:sp>
    </p:spTree>
    <p:extLst>
      <p:ext uri="{BB962C8B-B14F-4D97-AF65-F5344CB8AC3E}">
        <p14:creationId xmlns:p14="http://schemas.microsoft.com/office/powerpoint/2010/main" xmlns="" val="3557167282"/>
      </p:ext>
    </p:extLst>
  </p:cSld>
  <p:clrMapOvr>
    <a:masterClrMapping/>
  </p:clrMapOvr>
  <p:transition spd="slow">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4800" y="285750"/>
            <a:ext cx="8153400" cy="857250"/>
          </a:xfrm>
        </p:spPr>
        <p:txBody>
          <a:bodyPr>
            <a:normAutofit fontScale="90000"/>
          </a:bodyPr>
          <a:lstStyle>
            <a:extLst/>
          </a:lstStyle>
          <a:p>
            <a:pPr algn="ctr"/>
            <a:r>
              <a:rPr lang="it-IT" dirty="0" err="1" smtClean="0">
                <a:solidFill>
                  <a:schemeClr val="tx1"/>
                </a:solidFill>
              </a:rPr>
              <a:t>D.LGS</a:t>
            </a:r>
            <a:r>
              <a:rPr lang="it-IT" dirty="0" smtClean="0">
                <a:solidFill>
                  <a:schemeClr val="tx1"/>
                </a:solidFill>
              </a:rPr>
              <a:t> 267/2000 (modificato dalla L. 326/2003)</a:t>
            </a:r>
            <a:endParaRPr lang="it-IT" dirty="0">
              <a:solidFill>
                <a:schemeClr val="tx1"/>
              </a:solidFill>
            </a:endParaRPr>
          </a:p>
        </p:txBody>
      </p:sp>
      <p:sp>
        <p:nvSpPr>
          <p:cNvPr id="5" name="Rectangle 2"/>
          <p:cNvSpPr>
            <a:spLocks noGrp="1"/>
          </p:cNvSpPr>
          <p:nvPr>
            <p:ph sz="quarter" idx="1"/>
          </p:nvPr>
        </p:nvSpPr>
        <p:spPr>
          <a:xfrm>
            <a:off x="-2057400" y="514350"/>
            <a:ext cx="2057400" cy="76200"/>
          </a:xfrm>
        </p:spPr>
        <p:txBody>
          <a:bodyPr anchor="ctr">
            <a:normAutofit fontScale="25000" lnSpcReduction="20000"/>
          </a:bodyPr>
          <a:lstStyle>
            <a:extLst/>
          </a:lstStyle>
          <a:p>
            <a:pPr marL="274320" lvl="1">
              <a:buNone/>
            </a:pPr>
            <a:endParaRPr lang="it-IT" sz="2000" dirty="0" smtClean="0"/>
          </a:p>
        </p:txBody>
      </p:sp>
      <p:sp>
        <p:nvSpPr>
          <p:cNvPr id="10" name="Rectangle 2"/>
          <p:cNvSpPr>
            <a:spLocks noGrp="1"/>
          </p:cNvSpPr>
          <p:nvPr>
            <p:ph sz="quarter" idx="2"/>
          </p:nvPr>
        </p:nvSpPr>
        <p:spPr>
          <a:xfrm>
            <a:off x="685800" y="1428750"/>
            <a:ext cx="7620000" cy="3429000"/>
          </a:xfrm>
        </p:spPr>
        <p:style>
          <a:lnRef idx="2">
            <a:schemeClr val="accent2"/>
          </a:lnRef>
          <a:fillRef idx="1">
            <a:schemeClr val="lt1"/>
          </a:fillRef>
          <a:effectRef idx="0">
            <a:schemeClr val="accent2"/>
          </a:effectRef>
          <a:fontRef idx="minor">
            <a:schemeClr val="dk1"/>
          </a:fontRef>
        </p:style>
        <p:txBody>
          <a:bodyPr anchor="ctr">
            <a:normAutofit fontScale="25000" lnSpcReduction="20000"/>
          </a:bodyPr>
          <a:lstStyle>
            <a:extLst/>
          </a:lstStyle>
          <a:p>
            <a:pPr marL="274320" lvl="1" algn="ctr">
              <a:buNone/>
            </a:pPr>
            <a:r>
              <a:rPr lang="it-IT" sz="11200" b="1" dirty="0" smtClean="0"/>
              <a:t>Art. 113</a:t>
            </a:r>
          </a:p>
          <a:p>
            <a:pPr marL="274320" lvl="1" algn="ctr">
              <a:buNone/>
            </a:pPr>
            <a:r>
              <a:rPr lang="it-IT" sz="11200" b="1" dirty="0" smtClean="0"/>
              <a:t>Tre modalità di affidamento dei Servizi pubblici locali:</a:t>
            </a:r>
          </a:p>
          <a:p>
            <a:pPr marL="274320" lvl="1" algn="ctr">
              <a:buFont typeface="Wingdings" pitchFamily="2" charset="2"/>
              <a:buChar char="v"/>
            </a:pPr>
            <a:r>
              <a:rPr lang="it-IT" sz="11200" dirty="0" smtClean="0"/>
              <a:t>Società di capitali (gara);</a:t>
            </a:r>
          </a:p>
          <a:p>
            <a:pPr marL="274320" lvl="1" algn="ctr">
              <a:buFont typeface="Wingdings" pitchFamily="2" charset="2"/>
              <a:buChar char="v"/>
            </a:pPr>
            <a:r>
              <a:rPr lang="it-IT" sz="11200" dirty="0" smtClean="0"/>
              <a:t>Partenariato pubblico privato</a:t>
            </a:r>
          </a:p>
          <a:p>
            <a:pPr marL="274320" lvl="1" algn="ctr">
              <a:buFont typeface="Wingdings" pitchFamily="2" charset="2"/>
              <a:buChar char="v"/>
            </a:pPr>
            <a:r>
              <a:rPr lang="it-IT" sz="11200" dirty="0" err="1" smtClean="0"/>
              <a:t>Societa’</a:t>
            </a:r>
            <a:r>
              <a:rPr lang="it-IT" sz="11200" dirty="0" smtClean="0"/>
              <a:t>  a capitale interamente pubblico -In house</a:t>
            </a:r>
          </a:p>
          <a:p>
            <a:pPr marL="274320" lvl="1" algn="just"/>
            <a:endParaRPr lang="it-IT" sz="2000" dirty="0" smtClean="0"/>
          </a:p>
        </p:txBody>
      </p:sp>
      <p:pic>
        <p:nvPicPr>
          <p:cNvPr id="9" name="Immagine 8"/>
          <p:cNvPicPr>
            <a:picLocks noChangeAspect="1"/>
          </p:cNvPicPr>
          <p:nvPr/>
        </p:nvPicPr>
        <p:blipFill>
          <a:blip r:embed="rId3" cstate="print"/>
          <a:stretch>
            <a:fillRect/>
          </a:stretch>
        </p:blipFill>
        <p:spPr>
          <a:xfrm>
            <a:off x="8153400" y="209550"/>
            <a:ext cx="762000" cy="608542"/>
          </a:xfrm>
          <a:prstGeom prst="rect">
            <a:avLst/>
          </a:prstGeom>
        </p:spPr>
      </p:pic>
    </p:spTree>
    <p:extLst>
      <p:ext uri="{BB962C8B-B14F-4D97-AF65-F5344CB8AC3E}">
        <p14:creationId xmlns:p14="http://schemas.microsoft.com/office/powerpoint/2010/main" xmlns="" val="69977190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4800" y="209550"/>
            <a:ext cx="8534400" cy="857250"/>
          </a:xfrm>
        </p:spPr>
        <p:txBody>
          <a:bodyPr>
            <a:normAutofit fontScale="90000"/>
          </a:bodyPr>
          <a:lstStyle>
            <a:extLst/>
          </a:lstStyle>
          <a:p>
            <a:pPr algn="ctr"/>
            <a:r>
              <a:rPr lang="it-IT" b="1" dirty="0" smtClean="0"/>
              <a:t>gli effetti della sentenza della Corte Costituzionale n. 199/2012</a:t>
            </a:r>
            <a:endParaRPr lang="it-IT" dirty="0">
              <a:solidFill>
                <a:schemeClr val="tx1"/>
              </a:solidFill>
            </a:endParaRPr>
          </a:p>
        </p:txBody>
      </p:sp>
      <p:sp>
        <p:nvSpPr>
          <p:cNvPr id="5" name="Rectangle 2"/>
          <p:cNvSpPr>
            <a:spLocks noGrp="1"/>
          </p:cNvSpPr>
          <p:nvPr>
            <p:ph sz="quarter" idx="1"/>
          </p:nvPr>
        </p:nvSpPr>
        <p:spPr>
          <a:xfrm>
            <a:off x="685800" y="1123950"/>
            <a:ext cx="8001000" cy="3810000"/>
          </a:xfrm>
          <a:ln>
            <a:solidFill>
              <a:schemeClr val="accent1">
                <a:lumMod val="75000"/>
              </a:schemeClr>
            </a:solidFill>
          </a:ln>
        </p:spPr>
        <p:txBody>
          <a:bodyPr anchor="ctr">
            <a:normAutofit fontScale="47500" lnSpcReduction="20000"/>
          </a:bodyPr>
          <a:lstStyle>
            <a:extLst/>
          </a:lstStyle>
          <a:p>
            <a:pPr>
              <a:buNone/>
            </a:pPr>
            <a:r>
              <a:rPr lang="it-IT" sz="4900" dirty="0" smtClean="0"/>
              <a:t>     Ha dichiarato costituzionalmente illegittimo </a:t>
            </a:r>
            <a:r>
              <a:rPr lang="it-IT" sz="4900" b="1" u="sng" dirty="0" smtClean="0"/>
              <a:t>l’art. 4 della legge n. 148/2011, (divieto di ripristino  delle norme abrogate da referendum art. 23 bis D.L.112/2008)</a:t>
            </a:r>
            <a:r>
              <a:rPr lang="it-IT" sz="4900" dirty="0" smtClean="0"/>
              <a:t>determinando:</a:t>
            </a:r>
          </a:p>
          <a:p>
            <a:pPr>
              <a:buNone/>
            </a:pPr>
            <a:r>
              <a:rPr lang="it-IT" sz="4900" dirty="0" smtClean="0"/>
              <a:t>•   il venir meno della disciplina generale sui servizi pubblici locali (SPL) con rilevanza economica (non quelle settoriali) e, quindi, anche delle scadenze previste dalla normativa per le gestioni esistenti; </a:t>
            </a:r>
          </a:p>
          <a:p>
            <a:pPr>
              <a:buNone/>
            </a:pPr>
            <a:r>
              <a:rPr lang="it-IT" sz="4900" dirty="0" smtClean="0"/>
              <a:t>•     il necessario rifermento ai parametri comunitari per i modelli di affidamento dei SPL. 				</a:t>
            </a:r>
            <a:endParaRPr lang="it-IT" sz="4900" b="1" dirty="0" smtClean="0"/>
          </a:p>
        </p:txBody>
      </p:sp>
    </p:spTree>
    <p:extLst>
      <p:ext uri="{BB962C8B-B14F-4D97-AF65-F5344CB8AC3E}">
        <p14:creationId xmlns:p14="http://schemas.microsoft.com/office/powerpoint/2010/main" xmlns="" val="2340109887"/>
      </p:ext>
    </p:extLst>
  </p:cSld>
  <p:clrMapOvr>
    <a:masterClrMapping/>
  </p:clrMapOvr>
  <p:transition spd="slow">
    <p:cover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
            </a:r>
            <a:br>
              <a:rPr lang="it-IT" dirty="0" smtClean="0"/>
            </a:br>
            <a:r>
              <a:rPr lang="it-IT" b="1" dirty="0" smtClean="0"/>
              <a:t>MODELLI </a:t>
            </a:r>
            <a:r>
              <a:rPr lang="it-IT" b="1" dirty="0" err="1" smtClean="0"/>
              <a:t>DI</a:t>
            </a:r>
            <a:r>
              <a:rPr lang="it-IT" b="1" dirty="0" smtClean="0"/>
              <a:t> GESTIONE – ELEMENTI </a:t>
            </a:r>
            <a:r>
              <a:rPr lang="it-IT" b="1" dirty="0" err="1" smtClean="0"/>
              <a:t>DI</a:t>
            </a:r>
            <a:r>
              <a:rPr lang="it-IT" b="1" dirty="0" smtClean="0"/>
              <a:t> CONFRONTO</a:t>
            </a:r>
            <a:endParaRPr lang="it-IT" dirty="0">
              <a:solidFill>
                <a:schemeClr val="tx1"/>
              </a:solidFill>
            </a:endParaRPr>
          </a:p>
        </p:txBody>
      </p:sp>
      <p:sp>
        <p:nvSpPr>
          <p:cNvPr id="12" name="Segnaposto contenuto 11"/>
          <p:cNvSpPr>
            <a:spLocks noGrp="1"/>
          </p:cNvSpPr>
          <p:nvPr>
            <p:ph sz="quarter" idx="2"/>
          </p:nvPr>
        </p:nvSpPr>
        <p:spPr>
          <a:xfrm>
            <a:off x="152400" y="1200150"/>
            <a:ext cx="2819400" cy="3429000"/>
          </a:xfrm>
          <a:solidFill>
            <a:schemeClr val="accent6">
              <a:lumMod val="40000"/>
              <a:lumOff val="60000"/>
            </a:schemeClr>
          </a:solidFill>
          <a:ln>
            <a:solidFill>
              <a:schemeClr val="tx1"/>
            </a:solidFill>
          </a:ln>
        </p:spPr>
        <p:txBody>
          <a:bodyPr>
            <a:normAutofit fontScale="62500" lnSpcReduction="20000"/>
          </a:bodyPr>
          <a:lstStyle/>
          <a:p>
            <a:pPr algn="ctr">
              <a:buNone/>
            </a:pPr>
            <a:r>
              <a:rPr lang="it-IT" sz="2900" b="1" dirty="0" smtClean="0"/>
              <a:t>IN HOUSE</a:t>
            </a:r>
          </a:p>
          <a:p>
            <a:pPr>
              <a:buFont typeface="Wingdings" pitchFamily="2" charset="2"/>
              <a:buChar char="q"/>
            </a:pPr>
            <a:r>
              <a:rPr lang="it-IT" dirty="0" smtClean="0"/>
              <a:t>Società a capitale interamente pubblico. </a:t>
            </a:r>
          </a:p>
          <a:p>
            <a:pPr>
              <a:buFont typeface="Wingdings" pitchFamily="2" charset="2"/>
              <a:buChar char="q"/>
            </a:pPr>
            <a:r>
              <a:rPr lang="it-IT" dirty="0" smtClean="0"/>
              <a:t>Controllo analogo definito da statuto, patti parasociali, contratto di servizio, sistema controlli interni( sentenza </a:t>
            </a:r>
            <a:r>
              <a:rPr lang="it-IT" dirty="0" err="1" smtClean="0"/>
              <a:t>Stand-Halle</a:t>
            </a:r>
            <a:r>
              <a:rPr lang="it-IT" dirty="0" smtClean="0"/>
              <a:t> 2005)</a:t>
            </a:r>
          </a:p>
          <a:p>
            <a:pPr>
              <a:buFont typeface="Wingdings" pitchFamily="2" charset="2"/>
              <a:buChar char="q"/>
            </a:pPr>
            <a:r>
              <a:rPr lang="it-IT" dirty="0" smtClean="0"/>
              <a:t>No aperture a terzi privati. </a:t>
            </a:r>
          </a:p>
          <a:p>
            <a:pPr>
              <a:buFont typeface="Wingdings" pitchFamily="2" charset="2"/>
              <a:buChar char="q"/>
            </a:pPr>
            <a:r>
              <a:rPr lang="it-IT" dirty="0" smtClean="0"/>
              <a:t>Prevalenza attività svolta a favore enti (e loro comunità) affidanti (80%). </a:t>
            </a:r>
          </a:p>
          <a:p>
            <a:endParaRPr lang="it-IT" dirty="0"/>
          </a:p>
        </p:txBody>
      </p:sp>
      <p:sp>
        <p:nvSpPr>
          <p:cNvPr id="14" name="Segnaposto contenuto 11"/>
          <p:cNvSpPr>
            <a:spLocks noGrp="1"/>
          </p:cNvSpPr>
          <p:nvPr>
            <p:ph sz="quarter" idx="2"/>
          </p:nvPr>
        </p:nvSpPr>
        <p:spPr>
          <a:xfrm>
            <a:off x="3048000" y="1200150"/>
            <a:ext cx="2971800" cy="3429000"/>
          </a:xfrm>
          <a:solidFill>
            <a:schemeClr val="accent1">
              <a:lumMod val="20000"/>
              <a:lumOff val="80000"/>
            </a:schemeClr>
          </a:solidFill>
          <a:ln>
            <a:solidFill>
              <a:schemeClr val="tx1"/>
            </a:solidFill>
          </a:ln>
        </p:spPr>
        <p:txBody>
          <a:bodyPr>
            <a:normAutofit fontScale="62500" lnSpcReduction="20000"/>
          </a:bodyPr>
          <a:lstStyle/>
          <a:p>
            <a:pPr algn="ctr">
              <a:buNone/>
            </a:pPr>
            <a:r>
              <a:rPr lang="it-IT" sz="3200" b="1" dirty="0" smtClean="0"/>
              <a:t>SOCIETA’ MISTA (PPPI)</a:t>
            </a:r>
          </a:p>
          <a:p>
            <a:pPr>
              <a:buNone/>
            </a:pPr>
            <a:endParaRPr lang="it-IT" dirty="0" smtClean="0"/>
          </a:p>
          <a:p>
            <a:pPr>
              <a:buFont typeface="Wingdings" pitchFamily="2" charset="2"/>
              <a:buChar char="q"/>
            </a:pPr>
            <a:r>
              <a:rPr lang="it-IT" dirty="0" smtClean="0"/>
              <a:t>Necessaria conformità a parametri comunitari PPPI. </a:t>
            </a:r>
          </a:p>
          <a:p>
            <a:pPr>
              <a:buFont typeface="Wingdings" pitchFamily="2" charset="2"/>
              <a:buChar char="q"/>
            </a:pPr>
            <a:r>
              <a:rPr lang="it-IT" dirty="0" smtClean="0"/>
              <a:t>Socio privato scelto con gara. </a:t>
            </a:r>
          </a:p>
          <a:p>
            <a:pPr>
              <a:buFont typeface="Wingdings" pitchFamily="2" charset="2"/>
              <a:buChar char="q"/>
            </a:pPr>
            <a:r>
              <a:rPr lang="it-IT" dirty="0" smtClean="0"/>
              <a:t>Nessun limite minimo di capitale sociale per privato. </a:t>
            </a:r>
          </a:p>
          <a:p>
            <a:pPr>
              <a:buFont typeface="Wingdings" pitchFamily="2" charset="2"/>
              <a:buChar char="q"/>
            </a:pPr>
            <a:r>
              <a:rPr lang="it-IT" dirty="0" smtClean="0"/>
              <a:t>Contestuale affidamento di specifici compiti operativi. </a:t>
            </a:r>
          </a:p>
          <a:p>
            <a:pPr>
              <a:buFont typeface="Wingdings" pitchFamily="2" charset="2"/>
              <a:buChar char="q"/>
            </a:pPr>
            <a:r>
              <a:rPr lang="it-IT" dirty="0" smtClean="0"/>
              <a:t>Compiti operativi devono essere significativi . </a:t>
            </a:r>
          </a:p>
          <a:p>
            <a:pPr algn="ctr">
              <a:buNone/>
            </a:pPr>
            <a:endParaRPr lang="it-IT" b="1" dirty="0" smtClean="0"/>
          </a:p>
          <a:p>
            <a:pPr>
              <a:buNone/>
            </a:pPr>
            <a:endParaRPr lang="it-IT" dirty="0" smtClean="0"/>
          </a:p>
          <a:p>
            <a:endParaRPr lang="it-IT" dirty="0"/>
          </a:p>
        </p:txBody>
      </p:sp>
      <p:sp>
        <p:nvSpPr>
          <p:cNvPr id="15" name="Segnaposto contenuto 11"/>
          <p:cNvSpPr>
            <a:spLocks noGrp="1"/>
          </p:cNvSpPr>
          <p:nvPr>
            <p:ph sz="quarter" idx="2"/>
          </p:nvPr>
        </p:nvSpPr>
        <p:spPr>
          <a:xfrm>
            <a:off x="6096000" y="1200150"/>
            <a:ext cx="2667000" cy="3429000"/>
          </a:xfrm>
          <a:solidFill>
            <a:schemeClr val="accent6">
              <a:lumMod val="40000"/>
              <a:lumOff val="60000"/>
            </a:schemeClr>
          </a:solidFill>
          <a:ln>
            <a:solidFill>
              <a:schemeClr val="tx1"/>
            </a:solidFill>
          </a:ln>
        </p:spPr>
        <p:txBody>
          <a:bodyPr>
            <a:normAutofit fontScale="62500" lnSpcReduction="20000"/>
          </a:bodyPr>
          <a:lstStyle/>
          <a:p>
            <a:pPr algn="ctr">
              <a:buNone/>
            </a:pPr>
            <a:r>
              <a:rPr lang="it-IT" sz="3300" b="1" dirty="0" smtClean="0"/>
              <a:t>GARA</a:t>
            </a:r>
          </a:p>
          <a:p>
            <a:endParaRPr lang="it-IT" dirty="0" smtClean="0"/>
          </a:p>
          <a:p>
            <a:pPr>
              <a:buFont typeface="Wingdings" pitchFamily="2" charset="2"/>
              <a:buChar char="q"/>
            </a:pPr>
            <a:r>
              <a:rPr lang="it-IT" dirty="0" smtClean="0"/>
              <a:t>Gara è metodo principale per affidamento servizi pubblici con rilevanza economica. </a:t>
            </a:r>
          </a:p>
          <a:p>
            <a:pPr>
              <a:buFont typeface="Wingdings" pitchFamily="2" charset="2"/>
              <a:buChar char="q"/>
            </a:pPr>
            <a:r>
              <a:rPr lang="it-IT" dirty="0" smtClean="0"/>
              <a:t>Piena attuazione del principio di concorrenza. </a:t>
            </a:r>
          </a:p>
          <a:p>
            <a:pPr>
              <a:buFont typeface="Wingdings" pitchFamily="2" charset="2"/>
              <a:buChar char="q"/>
            </a:pPr>
            <a:r>
              <a:rPr lang="it-IT" dirty="0" smtClean="0"/>
              <a:t>Rispetto dei principi dell’ordinamento comunitario. </a:t>
            </a:r>
          </a:p>
          <a:p>
            <a:pPr>
              <a:buFont typeface="Wingdings" pitchFamily="2" charset="2"/>
              <a:buChar char="q"/>
            </a:pPr>
            <a:r>
              <a:rPr lang="it-IT" dirty="0" smtClean="0"/>
              <a:t>Procedura relativa a concessione di servizi (Direttiva Ue specifica). </a:t>
            </a:r>
          </a:p>
          <a:p>
            <a:pPr algn="ctr">
              <a:buNone/>
            </a:pPr>
            <a:endParaRPr lang="it-IT" b="1" dirty="0" smtClean="0"/>
          </a:p>
          <a:p>
            <a:endParaRPr lang="it-IT" dirty="0" smtClean="0"/>
          </a:p>
          <a:p>
            <a:endParaRPr lang="it-IT" dirty="0" smtClean="0"/>
          </a:p>
          <a:p>
            <a:pPr algn="ctr">
              <a:buNone/>
            </a:pPr>
            <a:endParaRPr lang="it-IT" b="1" dirty="0" smtClean="0"/>
          </a:p>
          <a:p>
            <a:pPr>
              <a:buNone/>
            </a:pPr>
            <a:endParaRPr lang="it-IT" dirty="0" smtClean="0"/>
          </a:p>
          <a:p>
            <a:endParaRPr lang="it-IT" dirty="0"/>
          </a:p>
        </p:txBody>
      </p:sp>
    </p:spTree>
  </p:cSld>
  <p:clrMapOvr>
    <a:masterClrMapping/>
  </p:clrMapOvr>
  <p:transition spd="slow">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chemeClr val="tx1"/>
                </a:solidFill>
              </a:rPr>
              <a:t>AFFIDAMENTI IN HOUSE : I REQUISITI</a:t>
            </a:r>
            <a:endParaRPr lang="it-IT" b="1" dirty="0">
              <a:solidFill>
                <a:schemeClr val="tx1"/>
              </a:solidFill>
            </a:endParaRPr>
          </a:p>
        </p:txBody>
      </p:sp>
      <p:sp>
        <p:nvSpPr>
          <p:cNvPr id="6" name="Segnaposto contenuto 5"/>
          <p:cNvSpPr>
            <a:spLocks noGrp="1"/>
          </p:cNvSpPr>
          <p:nvPr>
            <p:ph sz="quarter" idx="2"/>
          </p:nvPr>
        </p:nvSpPr>
        <p:spPr>
          <a:xfrm>
            <a:off x="685800" y="1200150"/>
            <a:ext cx="7921752" cy="2743200"/>
          </a:xfrm>
          <a:ln>
            <a:solidFill>
              <a:schemeClr val="tx2">
                <a:lumMod val="75000"/>
              </a:schemeClr>
            </a:solidFill>
          </a:ln>
        </p:spPr>
        <p:txBody>
          <a:bodyPr>
            <a:normAutofit lnSpcReduction="10000"/>
          </a:bodyPr>
          <a:lstStyle/>
          <a:p>
            <a:pPr marL="342900" indent="-342900" algn="ctr">
              <a:buNone/>
            </a:pPr>
            <a:endParaRPr lang="it-IT" sz="1400" b="1" dirty="0" smtClean="0"/>
          </a:p>
          <a:p>
            <a:pPr marL="342900" indent="-342900" algn="ctr">
              <a:buNone/>
            </a:pPr>
            <a:r>
              <a:rPr lang="it-IT" sz="1900" b="1" dirty="0" smtClean="0"/>
              <a:t>CONTROLLO ANALOGO: MECCANISMI SOCIETARI</a:t>
            </a:r>
          </a:p>
          <a:p>
            <a:pPr marL="342900" indent="-342900" algn="ctr">
              <a:buNone/>
            </a:pPr>
            <a:endParaRPr lang="it-IT" sz="1600" dirty="0" smtClean="0">
              <a:solidFill>
                <a:srgbClr val="FF0000"/>
              </a:solidFill>
            </a:endParaRPr>
          </a:p>
          <a:p>
            <a:pPr marL="342900" indent="-342900">
              <a:buFont typeface="Wingdings" pitchFamily="2" charset="2"/>
              <a:buChar char="§"/>
            </a:pPr>
            <a:r>
              <a:rPr lang="it-IT" sz="1600" b="1" dirty="0" smtClean="0">
                <a:solidFill>
                  <a:srgbClr val="FF0000"/>
                </a:solidFill>
              </a:rPr>
              <a:t>LO STATUTO NON DEVE CONSENTIRE L’INGRESSO AI PRIVATI</a:t>
            </a:r>
          </a:p>
          <a:p>
            <a:pPr marL="342900" indent="-342900">
              <a:buFont typeface="Wingdings" pitchFamily="2" charset="2"/>
              <a:buChar char="§"/>
            </a:pPr>
            <a:r>
              <a:rPr lang="it-IT" sz="1600" b="1" dirty="0" smtClean="0">
                <a:solidFill>
                  <a:srgbClr val="FF0000"/>
                </a:solidFill>
              </a:rPr>
              <a:t>IL CDA NON DEVE AVERE RILEVANTI POTERI GESTIONALI</a:t>
            </a:r>
          </a:p>
          <a:p>
            <a:pPr marL="342900" indent="-342900">
              <a:buFont typeface="Wingdings" pitchFamily="2" charset="2"/>
              <a:buChar char="§"/>
            </a:pPr>
            <a:r>
              <a:rPr lang="it-IT" sz="1600" b="1" dirty="0" smtClean="0">
                <a:solidFill>
                  <a:srgbClr val="FF0000"/>
                </a:solidFill>
              </a:rPr>
              <a:t>LE DECISIONI PIU’ IMPORTANTI AL VAGLIO PREVENTIVODELL’ENTE AFFIDANTE</a:t>
            </a:r>
          </a:p>
          <a:p>
            <a:pPr marL="342900" indent="-342900">
              <a:buFont typeface="Wingdings" pitchFamily="2" charset="2"/>
              <a:buChar char="§"/>
            </a:pPr>
            <a:r>
              <a:rPr lang="it-IT" sz="1600" b="1" dirty="0" smtClean="0">
                <a:solidFill>
                  <a:srgbClr val="FF0000"/>
                </a:solidFill>
              </a:rPr>
              <a:t>LA SOCIETA’ NON DEVE AVERE UNA VOCAZIONE COMMERCIALE TALE DA PREGIUDICARE IL CONTROLLO PUBBLICO</a:t>
            </a:r>
          </a:p>
        </p:txBody>
      </p:sp>
      <p:sp>
        <p:nvSpPr>
          <p:cNvPr id="9" name="Rettangolo 8"/>
          <p:cNvSpPr/>
          <p:nvPr/>
        </p:nvSpPr>
        <p:spPr>
          <a:xfrm>
            <a:off x="762000" y="4171950"/>
            <a:ext cx="7848600" cy="76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b="1" dirty="0" smtClean="0">
                <a:solidFill>
                  <a:schemeClr val="bg1"/>
                </a:solidFill>
              </a:rPr>
              <a:t>SENTENZA TECKAL, C-107/98; SENTENZA PARKING –BRIXEN</a:t>
            </a:r>
          </a:p>
          <a:p>
            <a:pPr algn="ctr"/>
            <a:r>
              <a:rPr lang="it-IT" b="1" dirty="0" err="1" smtClean="0">
                <a:solidFill>
                  <a:schemeClr val="bg1"/>
                </a:solidFill>
              </a:rPr>
              <a:t>Cds</a:t>
            </a:r>
            <a:r>
              <a:rPr lang="it-IT" b="1" dirty="0" smtClean="0">
                <a:solidFill>
                  <a:schemeClr val="bg1"/>
                </a:solidFill>
              </a:rPr>
              <a:t> 5072/2006, </a:t>
            </a:r>
            <a:r>
              <a:rPr lang="it-IT" b="1" dirty="0" err="1" smtClean="0">
                <a:solidFill>
                  <a:schemeClr val="bg1"/>
                </a:solidFill>
              </a:rPr>
              <a:t>Cds</a:t>
            </a:r>
            <a:r>
              <a:rPr lang="it-IT" b="1" dirty="0" smtClean="0">
                <a:solidFill>
                  <a:schemeClr val="bg1"/>
                </a:solidFill>
              </a:rPr>
              <a:t> 1514/2007</a:t>
            </a:r>
            <a:endParaRPr lang="it-IT" b="1" dirty="0">
              <a:solidFill>
                <a:schemeClr val="bg1"/>
              </a:solidFill>
            </a:endParaRPr>
          </a:p>
        </p:txBody>
      </p:sp>
    </p:spTree>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9551"/>
            <a:ext cx="8077200" cy="853678"/>
          </a:xfrm>
        </p:spPr>
        <p:txBody>
          <a:bodyPr>
            <a:normAutofit fontScale="90000"/>
          </a:bodyPr>
          <a:lstStyle/>
          <a:p>
            <a:pPr algn="ctr"/>
            <a:r>
              <a:rPr lang="it-IT" sz="3200" smtClean="0">
                <a:solidFill>
                  <a:schemeClr val="tx1"/>
                </a:solidFill>
              </a:rPr>
              <a:t>La procedura di pubblicizzazione degli affidamenti</a:t>
            </a:r>
            <a:endParaRPr lang="it-IT" sz="3200" dirty="0">
              <a:solidFill>
                <a:schemeClr val="tx1"/>
              </a:solidFill>
            </a:endParaRPr>
          </a:p>
        </p:txBody>
      </p:sp>
      <p:graphicFrame>
        <p:nvGraphicFramePr>
          <p:cNvPr id="8" name="Segnaposto contenuto 7"/>
          <p:cNvGraphicFramePr>
            <a:graphicFrameLocks noGrp="1"/>
          </p:cNvGraphicFramePr>
          <p:nvPr>
            <p:ph sz="quarter" idx="1"/>
            <p:extLst>
              <p:ext uri="{D42A27DB-BD31-4B8C-83A1-F6EECF244321}">
                <p14:modId xmlns:p14="http://schemas.microsoft.com/office/powerpoint/2010/main" xmlns="" val="3205923994"/>
              </p:ext>
            </p:extLst>
          </p:nvPr>
        </p:nvGraphicFramePr>
        <p:xfrm>
          <a:off x="228600" y="1123950"/>
          <a:ext cx="84582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305800" cy="857250"/>
          </a:xfrm>
        </p:spPr>
        <p:txBody>
          <a:bodyPr>
            <a:normAutofit fontScale="90000"/>
          </a:bodyPr>
          <a:lstStyle/>
          <a:p>
            <a:pPr algn="ctr"/>
            <a:r>
              <a:rPr lang="it-IT" dirty="0" smtClean="0"/>
              <a:t/>
            </a:r>
            <a:br>
              <a:rPr lang="it-IT" dirty="0" smtClean="0"/>
            </a:br>
            <a:r>
              <a:rPr lang="it-IT" b="1" dirty="0" smtClean="0"/>
              <a:t>NON CONFORMITA’ DEGLI AFFIDAMENTI</a:t>
            </a:r>
            <a:endParaRPr lang="it-IT" dirty="0">
              <a:solidFill>
                <a:schemeClr val="tx1"/>
              </a:solidFill>
            </a:endParaRPr>
          </a:p>
        </p:txBody>
      </p:sp>
      <p:sp>
        <p:nvSpPr>
          <p:cNvPr id="12" name="Segnaposto contenuto 11"/>
          <p:cNvSpPr>
            <a:spLocks noGrp="1"/>
          </p:cNvSpPr>
          <p:nvPr>
            <p:ph sz="quarter" idx="2"/>
          </p:nvPr>
        </p:nvSpPr>
        <p:spPr>
          <a:xfrm>
            <a:off x="152400" y="1123950"/>
            <a:ext cx="2971800" cy="3429000"/>
          </a:xfrm>
          <a:solidFill>
            <a:schemeClr val="accent6">
              <a:lumMod val="40000"/>
              <a:lumOff val="60000"/>
            </a:schemeClr>
          </a:solidFill>
          <a:ln>
            <a:solidFill>
              <a:schemeClr val="accent1">
                <a:lumMod val="75000"/>
              </a:schemeClr>
            </a:solidFill>
          </a:ln>
        </p:spPr>
        <p:txBody>
          <a:bodyPr>
            <a:normAutofit fontScale="62500" lnSpcReduction="20000"/>
          </a:bodyPr>
          <a:lstStyle/>
          <a:p>
            <a:pPr algn="ctr">
              <a:buNone/>
            </a:pPr>
            <a:r>
              <a:rPr lang="it-IT" b="1" dirty="0" smtClean="0"/>
              <a:t>NON CONFORMITA’ AFFIDAMENTI IN HOUSE</a:t>
            </a:r>
          </a:p>
          <a:p>
            <a:r>
              <a:rPr lang="it-IT" dirty="0" smtClean="0"/>
              <a:t>In caso di mancanza di controllo analogo, devono essere apportate le necessarie modifiche allo statuto e ai patti parasociali. </a:t>
            </a:r>
          </a:p>
          <a:p>
            <a:r>
              <a:rPr lang="it-IT" dirty="0" smtClean="0"/>
              <a:t>Se la società gestisce anche servizi strumentali, questi devono essere </a:t>
            </a:r>
            <a:r>
              <a:rPr lang="it-IT" dirty="0" err="1" smtClean="0"/>
              <a:t>esternalizzati</a:t>
            </a:r>
            <a:r>
              <a:rPr lang="it-IT" dirty="0" smtClean="0"/>
              <a:t> o scorporati (razionalizzazione attività). </a:t>
            </a:r>
          </a:p>
          <a:p>
            <a:pPr algn="ctr">
              <a:buNone/>
            </a:pPr>
            <a:endParaRPr lang="it-IT" b="1" dirty="0" smtClean="0"/>
          </a:p>
          <a:p>
            <a:pPr>
              <a:buNone/>
            </a:pPr>
            <a:endParaRPr lang="it-IT" dirty="0" smtClean="0"/>
          </a:p>
          <a:p>
            <a:endParaRPr lang="it-IT" dirty="0"/>
          </a:p>
        </p:txBody>
      </p:sp>
      <p:sp>
        <p:nvSpPr>
          <p:cNvPr id="14" name="Segnaposto contenuto 11"/>
          <p:cNvSpPr>
            <a:spLocks noGrp="1"/>
          </p:cNvSpPr>
          <p:nvPr>
            <p:ph sz="quarter" idx="2"/>
          </p:nvPr>
        </p:nvSpPr>
        <p:spPr>
          <a:xfrm>
            <a:off x="3124200" y="1123950"/>
            <a:ext cx="2971800" cy="3429000"/>
          </a:xfrm>
          <a:solidFill>
            <a:schemeClr val="accent1">
              <a:lumMod val="20000"/>
              <a:lumOff val="80000"/>
            </a:schemeClr>
          </a:solidFill>
          <a:ln>
            <a:solidFill>
              <a:srgbClr val="FF0000"/>
            </a:solidFill>
          </a:ln>
        </p:spPr>
        <p:txBody>
          <a:bodyPr>
            <a:normAutofit fontScale="62500" lnSpcReduction="20000"/>
          </a:bodyPr>
          <a:lstStyle/>
          <a:p>
            <a:pPr algn="ctr">
              <a:buNone/>
            </a:pPr>
            <a:r>
              <a:rPr lang="it-IT" b="1" dirty="0" smtClean="0"/>
              <a:t>NON CONFORMITA’ AFFIDAMENTI A SOCIETA’ MISTA (PPPI)</a:t>
            </a:r>
          </a:p>
          <a:p>
            <a:r>
              <a:rPr lang="it-IT" dirty="0" smtClean="0"/>
              <a:t>Necessaria </a:t>
            </a:r>
            <a:r>
              <a:rPr lang="it-IT" dirty="0" err="1" smtClean="0"/>
              <a:t>riacquisizione</a:t>
            </a:r>
            <a:r>
              <a:rPr lang="it-IT" dirty="0" smtClean="0"/>
              <a:t> quote da socio privato “improprio” e ridisegno piano industriale. </a:t>
            </a:r>
          </a:p>
          <a:p>
            <a:r>
              <a:rPr lang="it-IT" dirty="0" smtClean="0"/>
              <a:t>Successiva gara per scelta nuovo socio privato operativo. </a:t>
            </a:r>
          </a:p>
          <a:p>
            <a:r>
              <a:rPr lang="it-IT" dirty="0" smtClean="0"/>
              <a:t>Diversamente, gestione esistente deve cessare, in quanto non conforme. </a:t>
            </a:r>
          </a:p>
          <a:p>
            <a:pPr algn="ctr">
              <a:buNone/>
            </a:pPr>
            <a:endParaRPr lang="it-IT" b="1" dirty="0" smtClean="0"/>
          </a:p>
          <a:p>
            <a:pPr>
              <a:buNone/>
            </a:pPr>
            <a:endParaRPr lang="it-IT" dirty="0" smtClean="0"/>
          </a:p>
          <a:p>
            <a:endParaRPr lang="it-IT" dirty="0"/>
          </a:p>
        </p:txBody>
      </p:sp>
      <p:sp>
        <p:nvSpPr>
          <p:cNvPr id="15" name="Segnaposto contenuto 11"/>
          <p:cNvSpPr>
            <a:spLocks noGrp="1"/>
          </p:cNvSpPr>
          <p:nvPr>
            <p:ph sz="quarter" idx="2"/>
          </p:nvPr>
        </p:nvSpPr>
        <p:spPr>
          <a:xfrm>
            <a:off x="6096000" y="1123950"/>
            <a:ext cx="2819400" cy="3429000"/>
          </a:xfrm>
          <a:solidFill>
            <a:schemeClr val="accent6">
              <a:lumMod val="40000"/>
              <a:lumOff val="60000"/>
            </a:schemeClr>
          </a:solidFill>
          <a:ln>
            <a:solidFill>
              <a:srgbClr val="FF0000"/>
            </a:solidFill>
          </a:ln>
        </p:spPr>
        <p:txBody>
          <a:bodyPr>
            <a:normAutofit fontScale="62500" lnSpcReduction="20000"/>
          </a:bodyPr>
          <a:lstStyle/>
          <a:p>
            <a:pPr algn="ctr">
              <a:buNone/>
            </a:pPr>
            <a:r>
              <a:rPr lang="it-IT" sz="3300" b="1" dirty="0" smtClean="0"/>
              <a:t>ALTRI AFFIDAMENTI IMPROPRI </a:t>
            </a:r>
            <a:r>
              <a:rPr lang="it-IT" sz="3300" b="1" dirty="0" err="1" smtClean="0"/>
              <a:t>DI</a:t>
            </a:r>
            <a:r>
              <a:rPr lang="it-IT" sz="3300" b="1" dirty="0" smtClean="0"/>
              <a:t> SPL</a:t>
            </a:r>
          </a:p>
          <a:p>
            <a:r>
              <a:rPr lang="it-IT" dirty="0" smtClean="0"/>
              <a:t>Devono cessare gli affidamenti diretti a società non “in house”. </a:t>
            </a:r>
          </a:p>
          <a:p>
            <a:r>
              <a:rPr lang="it-IT" dirty="0" smtClean="0"/>
              <a:t>Cessano gli affidamenti diretti a società miste, diversi da servizi originariamente affidati. </a:t>
            </a:r>
          </a:p>
          <a:p>
            <a:r>
              <a:rPr lang="it-IT" dirty="0" smtClean="0"/>
              <a:t>Cessano gli affidamenti a società miste con socio privato scelto senza gara. </a:t>
            </a:r>
          </a:p>
          <a:p>
            <a:pPr algn="ctr">
              <a:buNone/>
            </a:pPr>
            <a:endParaRPr lang="it-IT" b="1" dirty="0" smtClean="0"/>
          </a:p>
          <a:p>
            <a:endParaRPr lang="it-IT" dirty="0" smtClean="0"/>
          </a:p>
          <a:p>
            <a:endParaRPr lang="it-IT" dirty="0" smtClean="0"/>
          </a:p>
          <a:p>
            <a:pPr algn="ctr">
              <a:buNone/>
            </a:pPr>
            <a:endParaRPr lang="it-IT" b="1" dirty="0" smtClean="0"/>
          </a:p>
          <a:p>
            <a:pPr>
              <a:buNone/>
            </a:pPr>
            <a:endParaRPr lang="it-IT" dirty="0" smtClean="0"/>
          </a:p>
          <a:p>
            <a:endParaRPr lang="it-IT" dirty="0"/>
          </a:p>
        </p:txBody>
      </p:sp>
    </p:spTree>
  </p:cSld>
  <p:clrMapOvr>
    <a:masterClrMapping/>
  </p:clrMapOvr>
  <p:transition spd="slow">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chemeClr val="tx1"/>
                </a:solidFill>
              </a:rPr>
              <a:t>LA NOZIONE </a:t>
            </a:r>
            <a:r>
              <a:rPr lang="it-IT" b="1" dirty="0" err="1" smtClean="0">
                <a:solidFill>
                  <a:schemeClr val="tx1"/>
                </a:solidFill>
              </a:rPr>
              <a:t>DI</a:t>
            </a:r>
            <a:r>
              <a:rPr lang="it-IT" b="1" dirty="0" smtClean="0">
                <a:solidFill>
                  <a:schemeClr val="tx1"/>
                </a:solidFill>
              </a:rPr>
              <a:t> SOCIETA’ MISTA</a:t>
            </a:r>
            <a:endParaRPr lang="it-IT" b="1" dirty="0">
              <a:solidFill>
                <a:schemeClr val="tx1"/>
              </a:solidFill>
            </a:endParaRPr>
          </a:p>
        </p:txBody>
      </p:sp>
      <p:sp>
        <p:nvSpPr>
          <p:cNvPr id="5" name="Segnaposto contenuto 4"/>
          <p:cNvSpPr>
            <a:spLocks noGrp="1"/>
          </p:cNvSpPr>
          <p:nvPr>
            <p:ph sz="quarter" idx="1"/>
          </p:nvPr>
        </p:nvSpPr>
        <p:spPr>
          <a:xfrm>
            <a:off x="457200" y="1200150"/>
            <a:ext cx="8229600" cy="3429000"/>
          </a:xfrm>
          <a:ln>
            <a:solidFill>
              <a:schemeClr val="tx1"/>
            </a:solidFill>
          </a:ln>
        </p:spPr>
        <p:txBody>
          <a:bodyPr>
            <a:normAutofit fontScale="85000" lnSpcReduction="10000"/>
          </a:bodyPr>
          <a:lstStyle/>
          <a:p>
            <a:endParaRPr lang="it-IT" dirty="0" smtClean="0"/>
          </a:p>
          <a:p>
            <a:pPr>
              <a:buNone/>
            </a:pPr>
            <a:r>
              <a:rPr lang="it-IT" dirty="0" smtClean="0"/>
              <a:t>	Le società miste sono società a partecipazione </a:t>
            </a:r>
            <a:r>
              <a:rPr lang="it-IT" dirty="0" err="1" smtClean="0"/>
              <a:t>pubblica-privata</a:t>
            </a:r>
            <a:r>
              <a:rPr lang="it-IT" dirty="0" smtClean="0"/>
              <a:t>: </a:t>
            </a:r>
          </a:p>
          <a:p>
            <a:r>
              <a:rPr lang="it-IT" dirty="0" smtClean="0"/>
              <a:t>modalità di gestione di SPL, alternativa rispetto all’esternalizzazione effettuata mediante l’affidamento a soggetti terzi selezionati con gara, nonché rispetto alla gestione </a:t>
            </a:r>
            <a:r>
              <a:rPr lang="it-IT" i="1" dirty="0" smtClean="0"/>
              <a:t>in house; </a:t>
            </a:r>
          </a:p>
          <a:p>
            <a:r>
              <a:rPr lang="it-IT" dirty="0" smtClean="0"/>
              <a:t>creazione società mista: scelta della P.A. è libera per quanto riguarda la modalità (entità </a:t>
            </a:r>
            <a:r>
              <a:rPr lang="it-IT" i="1" dirty="0" smtClean="0"/>
              <a:t>ad hoc o partecipazione del privato ad una entità già esistente con gara a doppio oggetto); </a:t>
            </a:r>
          </a:p>
          <a:p>
            <a:r>
              <a:rPr lang="it-IT" dirty="0" smtClean="0"/>
              <a:t>diverso da </a:t>
            </a:r>
            <a:r>
              <a:rPr lang="it-IT" i="1" dirty="0" smtClean="0"/>
              <a:t>in house: perché applicazione regole in materia di appalti e concessioni. </a:t>
            </a:r>
          </a:p>
          <a:p>
            <a:endParaRPr lang="it-IT" i="1" dirty="0" smtClean="0"/>
          </a:p>
          <a:p>
            <a:pPr marL="457200" indent="-457200" algn="just">
              <a:buNone/>
            </a:pPr>
            <a:endParaRPr lang="it-IT" dirty="0">
              <a:solidFill>
                <a:srgbClr val="FF0000"/>
              </a:solidFill>
            </a:endParaRPr>
          </a:p>
        </p:txBody>
      </p:sp>
    </p:spTree>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285750"/>
            <a:ext cx="8153400" cy="609600"/>
          </a:xfrm>
        </p:spPr>
        <p:txBody>
          <a:bodyPr>
            <a:noAutofit/>
          </a:bodyPr>
          <a:lstStyle/>
          <a:p>
            <a:pPr algn="ctr"/>
            <a:r>
              <a:rPr lang="it-IT" sz="2800" dirty="0" smtClean="0">
                <a:solidFill>
                  <a:schemeClr val="tx1"/>
                </a:solidFill>
              </a:rPr>
              <a:t>Scioglimento </a:t>
            </a:r>
            <a:r>
              <a:rPr lang="it-IT" sz="2800" dirty="0" err="1" smtClean="0">
                <a:solidFill>
                  <a:schemeClr val="tx1"/>
                </a:solidFill>
              </a:rPr>
              <a:t>societa’</a:t>
            </a:r>
            <a:r>
              <a:rPr lang="it-IT" sz="2800" dirty="0" smtClean="0">
                <a:solidFill>
                  <a:schemeClr val="tx1"/>
                </a:solidFill>
              </a:rPr>
              <a:t> servizi strumentali</a:t>
            </a:r>
            <a:endParaRPr lang="it-IT" sz="2800" dirty="0">
              <a:solidFill>
                <a:schemeClr val="tx1"/>
              </a:solidFill>
            </a:endParaRPr>
          </a:p>
        </p:txBody>
      </p:sp>
      <p:sp>
        <p:nvSpPr>
          <p:cNvPr id="3" name="Segnaposto contenuto 2"/>
          <p:cNvSpPr>
            <a:spLocks noGrp="1"/>
          </p:cNvSpPr>
          <p:nvPr>
            <p:ph sz="quarter" idx="1"/>
          </p:nvPr>
        </p:nvSpPr>
        <p:spPr>
          <a:xfrm>
            <a:off x="304800" y="819150"/>
            <a:ext cx="8458200" cy="3810000"/>
          </a:xfrm>
          <a:solidFill>
            <a:schemeClr val="accent4">
              <a:lumMod val="20000"/>
              <a:lumOff val="80000"/>
            </a:schemeClr>
          </a:solidFill>
          <a:ln/>
        </p:spPr>
        <p:style>
          <a:lnRef idx="1">
            <a:schemeClr val="accent2"/>
          </a:lnRef>
          <a:fillRef idx="2">
            <a:schemeClr val="accent2"/>
          </a:fillRef>
          <a:effectRef idx="1">
            <a:schemeClr val="accent2"/>
          </a:effectRef>
          <a:fontRef idx="minor">
            <a:schemeClr val="dk1"/>
          </a:fontRef>
        </p:style>
        <p:txBody>
          <a:bodyPr>
            <a:normAutofit fontScale="40000" lnSpcReduction="20000"/>
          </a:bodyPr>
          <a:lstStyle/>
          <a:p>
            <a:pPr algn="ctr">
              <a:buNone/>
            </a:pPr>
            <a:r>
              <a:rPr lang="it-IT" sz="5500" b="1" dirty="0" smtClean="0">
                <a:latin typeface="Times New Roman"/>
                <a:ea typeface="Times New Roman"/>
              </a:rPr>
              <a:t>	 Art. </a:t>
            </a:r>
            <a:r>
              <a:rPr lang="it-IT" sz="5500" b="1" dirty="0" smtClean="0"/>
              <a:t> </a:t>
            </a:r>
            <a:r>
              <a:rPr lang="it-IT" sz="5500" b="1" dirty="0" smtClean="0">
                <a:latin typeface="Times New Roman"/>
                <a:ea typeface="Times New Roman"/>
              </a:rPr>
              <a:t>4 della legge n. 135/2012 (</a:t>
            </a:r>
            <a:r>
              <a:rPr lang="it-IT" sz="5500" b="1" dirty="0" err="1" smtClean="0">
                <a:latin typeface="Times New Roman"/>
                <a:ea typeface="Times New Roman"/>
              </a:rPr>
              <a:t>conv</a:t>
            </a:r>
            <a:r>
              <a:rPr lang="it-IT" sz="5500" b="1" dirty="0" smtClean="0">
                <a:latin typeface="Times New Roman"/>
                <a:ea typeface="Times New Roman"/>
              </a:rPr>
              <a:t>. d.l. n. 95/2012). </a:t>
            </a:r>
          </a:p>
          <a:p>
            <a:pPr>
              <a:buNone/>
            </a:pPr>
            <a:r>
              <a:rPr lang="it-IT" sz="5000" b="1" dirty="0" smtClean="0">
                <a:latin typeface="Times New Roman"/>
                <a:ea typeface="Times New Roman"/>
              </a:rPr>
              <a:t>    Nell’ambito degli interventi di razionalizzazione della spesa, ha previsto lo scioglimento o la privatizzazione sostanziale delle società che gestiscono servizi strumentali: </a:t>
            </a:r>
          </a:p>
          <a:p>
            <a:pPr>
              <a:buFont typeface="Wingdings" pitchFamily="2" charset="2"/>
              <a:buChar char="q"/>
            </a:pPr>
            <a:r>
              <a:rPr lang="it-IT" sz="5000" b="1" dirty="0" smtClean="0">
                <a:latin typeface="Times New Roman"/>
                <a:ea typeface="Times New Roman"/>
              </a:rPr>
              <a:t>riguarda le società che abbiano conseguito nel 2011 un fatturato da prestazione di servizi a favore di amministrazioni pubbliche superiore al 90% dell’intero fatturato; </a:t>
            </a:r>
          </a:p>
          <a:p>
            <a:pPr>
              <a:buFont typeface="Wingdings" pitchFamily="2" charset="2"/>
              <a:buChar char="q"/>
            </a:pPr>
            <a:r>
              <a:rPr lang="it-IT" sz="5000" b="1" dirty="0" smtClean="0">
                <a:latin typeface="Times New Roman"/>
                <a:ea typeface="Times New Roman"/>
              </a:rPr>
              <a:t>lo scioglimento deve avvenire entro il 31.12.2013; </a:t>
            </a:r>
          </a:p>
          <a:p>
            <a:pPr>
              <a:buFont typeface="Wingdings" pitchFamily="2" charset="2"/>
              <a:buChar char="q"/>
            </a:pPr>
            <a:r>
              <a:rPr lang="it-IT" sz="5000" b="1" dirty="0" smtClean="0">
                <a:latin typeface="Times New Roman"/>
                <a:ea typeface="Times New Roman"/>
              </a:rPr>
              <a:t> in alternativa può essere alienata la totalità delle azioni a soggetti privati entro il 30.06.2013, con contestuale assegnazione alla società del servizio (originariamente gestito) per cinque anni (non rinnovabili). </a:t>
            </a:r>
          </a:p>
          <a:p>
            <a:pPr>
              <a:buFont typeface="Wingdings" pitchFamily="2" charset="2"/>
              <a:buChar char="q"/>
            </a:pPr>
            <a:r>
              <a:rPr lang="it-IT" sz="5000" b="1" dirty="0" smtClean="0">
                <a:latin typeface="Times New Roman"/>
                <a:ea typeface="Times New Roman"/>
              </a:rPr>
              <a:t>Dal 1 gennaio 2014 le società non possono più ricevere in affidamento servizi strumentali. </a:t>
            </a:r>
          </a:p>
          <a:p>
            <a:pPr algn="just">
              <a:spcAft>
                <a:spcPts val="0"/>
              </a:spcAft>
              <a:buNone/>
            </a:pPr>
            <a:endParaRPr lang="it-IT" sz="4900" dirty="0" smtClean="0">
              <a:latin typeface="Times New Roman"/>
              <a:ea typeface="Times New Roman"/>
            </a:endParaRPr>
          </a:p>
        </p:txBody>
      </p:sp>
      <p:sp>
        <p:nvSpPr>
          <p:cNvPr id="94210" name="AutoShape 2" descr="data:image/jpeg;base64,/9j/4AAQSkZJRgABAQAAAQABAAD/2wCEAAkGBhAQEBQRDxEREBEQEBQSEBAVDhAVEhIXExcYFBYQFxgYGyYeGBknGhQSHzsgIycpLyw4FSAxNTEqNyYuOCoBCQoKDgwOGg8PGjQkHyQ1KjAsLzQvLyksKS8qKSwsLSwqLCwxMjQsMCwpNDUsLSwsLCw1LTQsLCw1NSksKSwuLP/AABEIALUBFwMBIgACEQEDEQH/xAAbAAEAAgMBAQAAAAAAAAAAAAAABQYCAwQHAf/EAEwQAAEDAgIGBAkHBwsFAAAAAAEAAgMEERIhBQYTMUFRImGR0wcWMjRTcYGUsRQjQlJUZHMVcnSCkqHSMzVDYrKzwdHU4fAkRGOTpP/EABsBAQABBQEAAAAAAAAAAAAAAAAGAQIDBQcE/8QAOxEAAgECAQcJBwMEAwEAAAAAAAECAxEEEiExQVFxkQUTFCJhgaGx0QYVFjLB4fAzUpJTosLxYnLSQ//aAAwDAQACEQMRAD8A9xREQBERAEREAREQBERAEWitrGxML3Z28lo8px4Mb1lU/W+N0lFUPmcXHYuIjv8ANMyyAb9Ij6zrnlbcNZj+U6OCcYzzyloS83sRljSvFzeheJd0XlFDXzQG8EjmW+je8ZA4YDlb1WPIhX/V7WFtU2xsyZg6bP3Y282/DceF64PlKliXkrM9noanBcp4fGZqbtJanmfdpuTCIi2RsQiIgCIiAIiIAiIgCIiAIiIAiIgCIiAIiIAiIgCIiAIiIAiIgCIiAIii9PTXaIRvnuHcxG220PYWt6sYPUcNetGhTlVnoSuZKcMuSicfyjbv2u+MfyA6jkZv1hu6vzio7W7zGo/Af8FLgKI1u8xqPwH/AAXJamLqYvFqtU0truV9B7KtshpaLMqazpql8UjZYzZ8Zu2+48C09RBI/wBwsEW4hNwkpR0o4rRrTo1FUg7NaD1HROlGVMTZWZXyc02u1w3tNuP+y7F57qjpjYTYHkCOcgEk2DHgHC725N9jV6Ep5gsSsTSU9evedQweKjiqMa0densetfmqwREXsPUEREAREQBERAEREAREQBERAEREAREQBERAEREAREQBERAEREAVf2u1mfL9EfNR+phONw5XdcdeAHlaT0xVGOB7mmz7Bsf57yGM35eU5u/JR0EIY0NbuaLDMk+sk5k9ZUQ9qcZkUY4eOmWd7l6vyPbh42i5bc31f08TYojW7zGp/Af8FLqE14/m2s/RJf7BUEw2etDevMySWVFopgfK/NmBjT5OJrnOI5kAjD6s/ZuX3BP9eL/1P/jXzSdS6OJzm4cQwgYjYdJwb/jxy5rjOmLxMcx7ek5oe8ttgDmlzS5uLImzQLm3SBUmjGUldLMckpUK1WGXTism7Wi9rK+d2fq3mSOx0UxFi+LP/wAT+8XoGrekaypgB21PjYcEgNNKTcDyjaYDMWdkONuC8xh1jYA3aG2JoeHmzQWkPcDYm4/k7e0c126H8IDaYyPYCA+nkLvIeGujcWscWY2knEd1xcP3i1xuOTKlSjVyZLqvz1En5Dp4yhWdGpDqy0OySvntxSatpva9j1bY1vpqb3Wbv02Nb6am91m79V6bwo0zXyMMUjtm4sD2yU5jkLXxsJDsdg355hueRVnptKskERDZRt42yMvBL0Q5uKz3AFrHW4OIUqTTJXKFSOdrwRp2Nb6am91m79NjW+mpvdZu/Vdotc5Itsal8c4ZpFlBGImRxuxOa0iQ45SLFziLcMBOeduTS3hViwPFLbGydjNo4xuhc0uZiffGDm15tzwki4aVblIvVGq3ZLwLbsa301N7rN36bGt9NTe6zd+q3L4TIoZZY5WmTBUyx3YYWiNkexbideU4heYHFlucLDDnLU+ucboqmZ8boY6R5jc6R8XTeHFmEBriR0rNz3k5XVbotdOole3kd2xrfTU3us3fpsa301N7rN36rlT4QvMpoo3PgrGTYoQGGcGNzGDDZ9iQXkluZsDyK3xeEylfKYo2vktUCEPYWOa4EXEosb4TztbfnYXTKiV5qra+T4LbYnNjW+mpvdZu/TY1vpqb3Wbv1GaM19gnkgjbFK11QCW3DejbbCxzubfJ5AS24BLc+kFzV3hAjZIW4S1sVXLTym8DzIY4HzYGDaggmzRcjf0bXNwui3IqXtbyJzY1vpqb3Wbv02Nb6am91m79VrSXhExQPfSswvYynkBlwYXieRjAxrS4Pddrz0wMILSL8/jfClB0pC15ZsWPEQ2Jkabzl5c7a2vaC2G28sFzjADKiX8zVte3kWbY1vpqb3Wbv1uo615eYpg1sobiBaTgkbe2Nt8xna7Te2IZu3rsY64B5i6jajz2H9Fqf7ylV2gwJ5WZkmiIqmMIiIAiIgCIiAIiIAiIgCIiAhdLSY542DdE0yv9brsYOzan2Dmi5qSTaF82/avuzlgb0WW6iBi/XK6VyblvFdJxk5LQsy7vvnNo45KUNn4/EKE14/m2s/RJf7BU2oTXj+baz9El/sFa/C/rQ3rzLSoVdUyJhc85DtPG3YD2LTJpSMRiQ4sLiG+QbguOGzhwzNs1vqqVsjcLt3syyI45biRnzWibRbHRbK7g24cSCMRIcHXJIPEAqRxyLLK259xx2l0W0ecvfK63/Xs7TTLp2FuK+LoEg9A/Rx3I6hspP2fUt0NfFJjAv0AcXRIyBc24tnvY4c8vUtcug4XY8QvtHhzsm8PojLIZuz39I5razRUYc9wBDnuDiRla24C1hxJzvvzusjdK2a9/9HqnLAKN6bmpZraNPV3dvhtzXfQXhApXshimLtu5xikaIicLg5sbS4N3Yy+O2G/lcLG0k3XekL4mXkBnkfGzFC8WLJvk3SBzbeWzcxfPMALz3QWjYYqqB8pe5rZW4iSwZh4kY52FouBKGuJy3m5IyV9ZqFTY43vfNIYpHyC72C5kmFSQcDBkJRjFrb7G4yUywWJ6RSylpWZ/nadEwWLw2Loqqm9ae9fie5knpbTDKYxh0ckhne5kYjawkuax0ls3DPCx5/V5kX59Ha00k4BY9rQ6FswL8LLh2IkWcb4gGkkcA4HcVnXatskEIbJND8ne6SMscwkOex0ZcTK15PRkf+11C0e7we0mJhG0DY4442RhzMLWxiRuG+HEbiecElxPzhORDbe7Pc9K5rJzvOSR1hpRC6d72sjYJXEutcthcWukaBcubcZEXvcc1joHRVFTh7aMRjHgfIGyF+RbaPeTZmEZAZW3KKk8G1I4vL3zOMjZmucTDe05lLiLR2ab1ExBFvLtmAApCh1Qp4ppZhtHvnYWSFzhazwxshAaBYu2UZ5C3RDblUz7CryEmlJmyh1np5nYY7kipfTZBpGKNm0c8EE3ZhLekOLgDZb6jTNOxzQXsJc97CQ5hwYGuc9z8+i0YbE8C4A71F6M1Egp9kI5Z7QVAnYCYT0hCKex+bvh2Yw/vvfNY1epEZMkkb5Nq+eSpAcYQwyPidBhcREXbPA5wtvzJ3p1g1SvmeYnItKU7rYZoTvAtKw7rAgWPW3tC56rTlOx8DC5rvlTnNic0sc04WukLjnfDZjukARlna4Ve0V4M4GwQsqC50kcMjJcL24HmaFlO9wuwFvzcbALWItxJJPfT6h00csUzHzB8L9pfFGRI4umeS4FlhnUz5Nw+X1Cy8g40k9JMnStNl89DnYN+djzvmAM/UsKbS0D2l2JrBeW2ItbiELi10gzzZ0b4uVioCj8GtNEW4JaizJYpQ0mnLcUILYybxZgAnLnY7wCt8fg/pmyGTHMXl0rsRdFk6XbEmwjtkaqoIG7p5ggNsvLYHGlqkT0OkoX2wSxuxEtbhkYcRaLloscyBY2XLUeew/otT/eUqh6Lwb0cL43sMpMLmOYHOjcOg2FouCz7vEb77g2Iupifz2H9Fqf7ylVc+sttBPqu+Z+RJoiK4whERAEREAREQBERAEREAUfp2ctgcGkh8lomWNjd+WIWzyGJ2W4NJ4KQULpR+OoYzhEwyO63PuxnYBL+023FeDlLE9Gws6utLNveZeJnw8b1E3qz8PvmMY2BoAAsAAAALAAbgskRcdPYFEa3i9BUg5gwPBHMEblLqI1u8xqPwH/AAWfD/qw3rzMdT5HuZTIcYOFwxAbpMWZ/OHP1b9+W5b0RSBu5xScsp3tb8/NAREVCwxc0EWOYORXoOqGmTPDgebyw2Y88XC3Qk9ZAN+tp6lQF06L0k6mmbM0XDei9o3uYbYgOvIEdYC2nJmL6PV63yvM/U3/ACHj1hq3NzfVnm3PU/o999R6oi109Q2RrXsIc1wBa4G4IPFbFNzoAREQBERAEREAREQBcUFG4zGaTDcNdHE1pJDWFwJcSQOk7CwkbhhAz3ntRCqdgiIhQIiIAiIgCIiAIiIAiIgCrtM/G6SX0khw9TGdBluo2Lv1ypTTdSWQOLTZ7rMjI3hzyGNI9RN/YuCGIMaGtFmtAa0cAALAdihntXismnCgted7lo8fI92HjaDltzcM7+hmiIoCZQojW7zGo/Af8FLqI1u8xqPwH/BZsP8Aqw3rzMdX5HuZU0RFIDiIREQBERAWDVDT2wfsJD81I7oHK0b3Ek3P1XH9/wCdlfV5CRfI5gqwaE1wkgGCYOmj+i7EDIwcs/LHrNx15WkvJnKcYxVKs9z+jJtyPyzCUFQxDs1ob0NbG9TXjv035FyaP0rDUNxQyB4HlAXDm34Oac2+0LrUlTTV0SkIiKoCIiAIiIAiIgCIiAIiIAiIgCIiAIiIAiIgIXS0mOeNg3RNMrvW68bB2bXsHNFzUcm0xzb9s8uHLAOjHbqwtB5XcSN66VyXlrFdJxk5LQsy3L75zaOOSlDZ+PxCIi1BQKI1u8xqPwH/AAUuojW7zGo/Af8ABZsP+rDevMx1fke5lTREUgOIhERAEREAREQGDogcyASNxtmPUeC2/KJfTT+8z/xLFFkjVnD5ZNd56qeNxFKOTTqSS2JteRl8ol9NP7zP/EvraqUG4mnuMx/1M3+Llgiv6RV/e+LMvvLGf1pfyfqStFrVVxEfObZo+hIAb3z8oDFf1kjqVw0HrNFVdHOOUC5icc8t7mnc4fv5gLzpfOR3EEFpBsQRucDwPWthheVq1F2m8pdunibXBe0Fem7Yjrx/uXfr7+KPXkVf1W1jFQ3Zyn59gzyA2jR9Mde644HqIVgUwpVY1YKcHdMnFOpGpFTg7p6GERFkLwiIgCIiAIiIAiIgCIiAKO05UFsWBpIfMdmwgkEXBLnX4WaHH2DddSKg6yXaVB+rAMI/PeLu9dm4B+s7fw1nKuL6JhZ1Nehb3o9T0YeN53erP6eIYwNAAAAAAAAsABuAWSIuQnrCIiAKI1u8xqPwH/BS6iNbvMaj8B/wWbD/AKsN68zHV+R7mVNERSA4iEREAREQBERAEREAREQBERAZRSuY5r2HC9jsTHcju9uRI9q9I1e00KqHHYNe04ZWi9muGeV+BBB9tuBXmq69D6UdSzCUXLbYZWje5m/IfWBzHtGVytvyZjnh6mRJ9V+Hb6kj5D5S6PU5io+pL+17dz0Pjqz+pItcE7ZGh7CHNcAWuBuCDxWxTQngREQBERAYveGi7iAOZNgijdLwNqHNpnC7HfOTD+o3JrfWX4T6mO6rljblfqo9dOnRyb1ZNN7FfNxRKIuaiqi8WeMMjbCRl9x5g8WnOx+BBA6Venc80ouLswiIqlpz6QrBDG6Qi+EZNvbE4nC1g6y4ge1Q9JCWMAJu7Nzjbe5xLnHtJ/3Wytm2s1hnHAcuTpMwf2Rcetx4tWS517TY9Vqyw8NENO/7epsacciFtbzv6fnb2BERRMuCIiAKI1u8xqPwH/BS6iNbvMaj8B/wWbD/AKsN68zHV+R7mVNERSA4iEREAREQBERAEREAREQBERAEREBZNTNObN3yaQ9CR14Tn0XnMx9QO8dZPMK8ryBzbiyv2qmsW3ZspSNuweraNGQkHM7r9fUQpZyRjsuPMzedaO1fYn3InKXSKfM1H146P+S9Vr7M+0sKIi35IQvjnAAk5AC5PAda+qP0gdq8QDcRjn/DzAZ63EEepr8916N2L4Ryn2H3RTS4OmcM53Ym33iMC0bc8xl0rcDI7rX1dwCIlYTllSuctVSknaR2EgFs74Xjfs324Zmx3tJvncg7KWqEguAWkGz2G2Jh+qR2HkQQRcFbly1Oj2PIfmyQCwkYbPA34b/Sb1G46ktsLlJSVpcTqUbpSvyMUTvnXWBIt80073u5G17A7zbgCRE6x0Gkg1nyKZ0lydoJDC0jLo4cDWcb36XLI8IaKn00wW2MGHebND3nmelUDE71nPmtbj6uJ5tww0es9b0Lhe7PXSw6zTyk+9Lim0+62cssUQaA1osB/wA9p61kq3ttLehPuUX+uWk6WrxkWSgjePyJVGx5XbOQfWCQoG/Z7Gt3duJmyJvQr7rPyZakVQk1jqGG0kzYnfVk0RVtdbnbbbt/YvjdZ5D/AN5St630E0Y9hfOAT1Knw7i9sf5Dmqunm5fxZcEVSZrFISAK6hJJsAKfMk8POl0flKp+1Uvujv8AUqq9m8a9GTxMUm4/NFruLKojW7zGo/Af8FyiprfTQe4yf6hc+kY6qeJ8L54Q2Rpa61E8OseV6g/BZqXs3jY1IyaWZrWYJ1Yyi0iFRdP5Am+0s9zPfp+QJvtLPcz3623ubE9nE5p8P4zYuJzIun8gTfaWe5nv0/IE32lnuZ79Pc2J7OI+H8ZsXE5kXT+QJvtLPcz3y++LRO+pnvxwsp2t9gdG4getxVVyLiXs4l0fZ7FvTZd/2OVF1eLP3qp7KTuU8WfvVT2Uncq73JiNq4v0L/hzFbY8X6HKi6vFn71U9lJ3KeLP3qp7KTuU9yYjauL9B8OYrbHi/Q5UXV4s/eqnspO5TxZ+9VPZSdynuTEbVxfoPhzFbY8X6HKi6vFn71U9lJ3KeLP3qp7KTuU9yYjauL9B8OYrbHi/Q5UXV4s/eqnspO5TxZ+9VPZSdynuTEbVxfoPhzFbY8X6HKsoZnMc18bi17DdruR3e0WJFutdHiz96qeyk7lPFn71U9lJ3KujyNiYtSjJXXa/Qvp8gY2lNThJJrQ7v0L1q9rGyqaWnozMaDJHnuOQe08Wmx6xx65leUS6sOHTiqqgSsBMTr07bOItmWRA2/5Y2srpoWnfPE17a6sIBwPY9tEHBzDhfG4tgBvcEXaesHcVJqDqqKjVtldmsnVKE3RjOpbK0StovtW/w0E1W1wjsB0pH32cd83EfADK53BfaGl2bekcT3EukdzceX9UZADgAEpaJsd7YnOdbE9zi5xtuFzw35bszzK6FmS1svlJJZMf9hERXGMIiIDF7wBckAZZk235D96yWqppWStwysbI27XYXNa5t2ODmmxyuHNaRyIBW1AF8svqIBZYvjByIB9YuskQGiWgic0tdHG5rhZzTG0gg8CCM1xeKtD9jpfdYf4VKIrXFPSjLGtUj8smu8gX6iaOJJ+TMFzewdIB7AHWA6gvniNRjyGyxD6sdVUMbfnYP37uxT6KnNw2GXpmIeZ1HxZXZNSIf6OarjPEiqc+45WlDx7QLrU7UjLo1lXi4YjTubfhduyFx1XCs6JkRKdKq63fek/NFS8TKj7efc4F88VawbqmnI4E0slz1m0tr+pW5EyF28WOlTeqP8YryRTZNXdINNmmjkH1iZ4vZhDX9t+O7nrk0PpFguYaeXhhjqnhw6ztIwLf5q7ImT2jn464RfFeTXgUT5HXjM0WQ34auFzrdQsLnquF8wVX2Kp/+bvVfETJe3y9Bz1P+muMvrJnnxq3jI01aCN4+RTuseV2gg+sEhapNMRMNpRLE7fhkpp2uI+tYs3b+wr0Wy+2S0tvh9xl0NcH/L1izzhunaY/0rW9bw6MdrwAT1LNmmKckATwkk2AE0ZJJ4b16E+MHJwBHIi61SUETgWujjc1wIc0xtIIORBBGYTr9n53i+H/AGy4p/4ope3Z9Zv7TVmBfdn12Vk8VaH7HS+6w/wrlfqLo8kn5MwXN7B0jRnyAdYDqCXnsXH7FcnD/ul/FP8AyRClFMeI1GPIbLEPqx1VQxt+dg7fu7AsZNSIfoTVcZ+sKpz7jlaUOHLO18t6Xls8SmRReib74+jf1IlFJO1Iy6NZV4uGI07m34XGyFx1XC0eJlT9uPucH+aZT2eXqV5iD/8AouEv/LORY01caSUzj+TcAKpoFzhaDaYDi5vHm3mWhdnirWjIVFOQNxNLJiPWbSgX9WSwfq7pBps00kg+sXTxEdWEB/bfjuyzo3fUy+nTyHmnF7Vdq670vzOW+N4cAWm4IBB4EHcVkq/qto6spw6KcU+wzdEI5JXOjJIJj6TGjBm4jlu3brArou6ueetTVObindBERXGIIiIAiIgCIiAIiIAiIgCIiAIiIAiIgCIiAIiIAiIgCIiAIiIAiIgCIiAIiIAiIgCIiA//2Q=="/>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4212" name="AutoShape 4" descr="data:image/jpeg;base64,/9j/4AAQSkZJRgABAQAAAQABAAD/2wCEAAkGBhAQEBQRDxEREBEQEBQSEBAVDhAVEhIXExcYFBYQFxgYGyYeGBknGhQSHzsgIycpLyw4FSAxNTEqNyYuOCoBCQoKDgwOGg8PGjQkHyQ1KjAsLzQvLyksKS8qKSwsLSwqLCwxMjQsMCwpNDUsLSwsLCw1LTQsLCw1NSksKSwuLP/AABEIALUBFwMBIgACEQEDEQH/xAAbAAEAAgMBAQAAAAAAAAAAAAAABQYCAwQHAf/EAEwQAAEDAgIGBAkHBwsFAAAAAAEAAgMEERIhBQYTMUFRImGR0wcWMjRTcYGUsRQjQlJUZHMVcnSCkqHSMzVDYrKzwdHU4fAkRGOTpP/EABsBAQABBQEAAAAAAAAAAAAAAAAGAQIDBQcE/8QAOxEAAgECAQcJBwMEAwEAAAAAAAECAxEEEiExQVFxkQUTFCJhgaGx0QYVFjLB4fAzUpJTosLxYnLSQ//aAAwDAQACEQMRAD8A9xREQBERAEREAREQBERAEWitrGxML3Z28lo8px4Mb1lU/W+N0lFUPmcXHYuIjv8ANMyyAb9Ij6zrnlbcNZj+U6OCcYzzyloS83sRljSvFzeheJd0XlFDXzQG8EjmW+je8ZA4YDlb1WPIhX/V7WFtU2xsyZg6bP3Y282/DceF64PlKliXkrM9noanBcp4fGZqbtJanmfdpuTCIi2RsQiIgCIiAIiIAiIgCIiAIiIAiIgCIiAIiIAiIgCIiAIiIAiIgCIiAIii9PTXaIRvnuHcxG220PYWt6sYPUcNetGhTlVnoSuZKcMuSicfyjbv2u+MfyA6jkZv1hu6vzio7W7zGo/Af8FLgKI1u8xqPwH/AAXJamLqYvFqtU0truV9B7KtshpaLMqazpql8UjZYzZ8Zu2+48C09RBI/wBwsEW4hNwkpR0o4rRrTo1FUg7NaD1HROlGVMTZWZXyc02u1w3tNuP+y7F57qjpjYTYHkCOcgEk2DHgHC725N9jV6Ep5gsSsTSU9evedQweKjiqMa0densetfmqwREXsPUEREAREQBERAEREAREQBERAEREAREQBERAEREAREQBERAEREAVf2u1mfL9EfNR+phONw5XdcdeAHlaT0xVGOB7mmz7Bsf57yGM35eU5u/JR0EIY0NbuaLDMk+sk5k9ZUQ9qcZkUY4eOmWd7l6vyPbh42i5bc31f08TYojW7zGp/Af8FLqE14/m2s/RJf7BUEw2etDevMySWVFopgfK/NmBjT5OJrnOI5kAjD6s/ZuX3BP9eL/1P/jXzSdS6OJzm4cQwgYjYdJwb/jxy5rjOmLxMcx7ek5oe8ttgDmlzS5uLImzQLm3SBUmjGUldLMckpUK1WGXTism7Wi9rK+d2fq3mSOx0UxFi+LP/wAT+8XoGrekaypgB21PjYcEgNNKTcDyjaYDMWdkONuC8xh1jYA3aG2JoeHmzQWkPcDYm4/k7e0c126H8IDaYyPYCA+nkLvIeGujcWscWY2knEd1xcP3i1xuOTKlSjVyZLqvz1En5Dp4yhWdGpDqy0OySvntxSatpva9j1bY1vpqb3Wbv02Nb6am91m79V6bwo0zXyMMUjtm4sD2yU5jkLXxsJDsdg355hueRVnptKskERDZRt42yMvBL0Q5uKz3AFrHW4OIUqTTJXKFSOdrwRp2Nb6am91m79NjW+mpvdZu/Vdotc5Itsal8c4ZpFlBGImRxuxOa0iQ45SLFziLcMBOeduTS3hViwPFLbGydjNo4xuhc0uZiffGDm15tzwki4aVblIvVGq3ZLwLbsa301N7rN36bGt9NTe6zd+q3L4TIoZZY5WmTBUyx3YYWiNkexbideU4heYHFlucLDDnLU+ucboqmZ8boY6R5jc6R8XTeHFmEBriR0rNz3k5XVbotdOole3kd2xrfTU3us3fpsa301N7rN36rlT4QvMpoo3PgrGTYoQGGcGNzGDDZ9iQXkluZsDyK3xeEylfKYo2vktUCEPYWOa4EXEosb4TztbfnYXTKiV5qra+T4LbYnNjW+mpvdZu/TY1vpqb3Wbv1GaM19gnkgjbFK11QCW3DejbbCxzubfJ5AS24BLc+kFzV3hAjZIW4S1sVXLTym8DzIY4HzYGDaggmzRcjf0bXNwui3IqXtbyJzY1vpqb3Wbv02Nb6am91m79VrSXhExQPfSswvYynkBlwYXieRjAxrS4Pddrz0wMILSL8/jfClB0pC15ZsWPEQ2Jkabzl5c7a2vaC2G28sFzjADKiX8zVte3kWbY1vpqb3Wbv1uo615eYpg1sobiBaTgkbe2Nt8xna7Te2IZu3rsY64B5i6jajz2H9Fqf7ylV2gwJ5WZkmiIqmMIiIAiIgCIiAIiIAiIgCIiAhdLSY542DdE0yv9brsYOzan2Dmi5qSTaF82/avuzlgb0WW6iBi/XK6VyblvFdJxk5LQsy7vvnNo45KUNn4/EKE14/m2s/RJf7BU2oTXj+baz9El/sFa/C/rQ3rzLSoVdUyJhc85DtPG3YD2LTJpSMRiQ4sLiG+QbguOGzhwzNs1vqqVsjcLt3syyI45biRnzWibRbHRbK7g24cSCMRIcHXJIPEAqRxyLLK259xx2l0W0ecvfK63/Xs7TTLp2FuK+LoEg9A/Rx3I6hspP2fUt0NfFJjAv0AcXRIyBc24tnvY4c8vUtcug4XY8QvtHhzsm8PojLIZuz39I5razRUYc9wBDnuDiRla24C1hxJzvvzusjdK2a9/9HqnLAKN6bmpZraNPV3dvhtzXfQXhApXshimLtu5xikaIicLg5sbS4N3Yy+O2G/lcLG0k3XekL4mXkBnkfGzFC8WLJvk3SBzbeWzcxfPMALz3QWjYYqqB8pe5rZW4iSwZh4kY52FouBKGuJy3m5IyV9ZqFTY43vfNIYpHyC72C5kmFSQcDBkJRjFrb7G4yUywWJ6RSylpWZ/nadEwWLw2Loqqm9ae9fie5knpbTDKYxh0ckhne5kYjawkuax0ls3DPCx5/V5kX59Ha00k4BY9rQ6FswL8LLh2IkWcb4gGkkcA4HcVnXatskEIbJND8ne6SMscwkOex0ZcTK15PRkf+11C0e7we0mJhG0DY4442RhzMLWxiRuG+HEbiecElxPzhORDbe7Pc9K5rJzvOSR1hpRC6d72sjYJXEutcthcWukaBcubcZEXvcc1joHRVFTh7aMRjHgfIGyF+RbaPeTZmEZAZW3KKk8G1I4vL3zOMjZmucTDe05lLiLR2ab1ExBFvLtmAApCh1Qp4ppZhtHvnYWSFzhazwxshAaBYu2UZ5C3RDblUz7CryEmlJmyh1np5nYY7kipfTZBpGKNm0c8EE3ZhLekOLgDZb6jTNOxzQXsJc97CQ5hwYGuc9z8+i0YbE8C4A71F6M1Egp9kI5Z7QVAnYCYT0hCKex+bvh2Yw/vvfNY1epEZMkkb5Nq+eSpAcYQwyPidBhcREXbPA5wtvzJ3p1g1SvmeYnItKU7rYZoTvAtKw7rAgWPW3tC56rTlOx8DC5rvlTnNic0sc04WukLjnfDZjukARlna4Ve0V4M4GwQsqC50kcMjJcL24HmaFlO9wuwFvzcbALWItxJJPfT6h00csUzHzB8L9pfFGRI4umeS4FlhnUz5Nw+X1Cy8g40k9JMnStNl89DnYN+djzvmAM/UsKbS0D2l2JrBeW2ItbiELi10gzzZ0b4uVioCj8GtNEW4JaizJYpQ0mnLcUILYybxZgAnLnY7wCt8fg/pmyGTHMXl0rsRdFk6XbEmwjtkaqoIG7p5ggNsvLYHGlqkT0OkoX2wSxuxEtbhkYcRaLloscyBY2XLUeew/otT/eUqh6Lwb0cL43sMpMLmOYHOjcOg2FouCz7vEb77g2Iupifz2H9Fqf7ylVc+sttBPqu+Z+RJoiK4whERAEREAREQBERAEREAUfp2ctgcGkh8lomWNjd+WIWzyGJ2W4NJ4KQULpR+OoYzhEwyO63PuxnYBL+023FeDlLE9Gws6utLNveZeJnw8b1E3qz8PvmMY2BoAAsAAAALAAbgskRcdPYFEa3i9BUg5gwPBHMEblLqI1u8xqPwH/AAWfD/qw3rzMdT5HuZTIcYOFwxAbpMWZ/OHP1b9+W5b0RSBu5xScsp3tb8/NAREVCwxc0EWOYORXoOqGmTPDgebyw2Y88XC3Qk9ZAN+tp6lQF06L0k6mmbM0XDei9o3uYbYgOvIEdYC2nJmL6PV63yvM/U3/ACHj1hq3NzfVnm3PU/o999R6oi109Q2RrXsIc1wBa4G4IPFbFNzoAREQBERAEREAREQBcUFG4zGaTDcNdHE1pJDWFwJcSQOk7CwkbhhAz3ntRCqdgiIhQIiIAiIgCIiAIiIAiIgCrtM/G6SX0khw9TGdBluo2Lv1ypTTdSWQOLTZ7rMjI3hzyGNI9RN/YuCGIMaGtFmtAa0cAALAdihntXismnCgted7lo8fI92HjaDltzcM7+hmiIoCZQojW7zGo/Af8FLqI1u8xqPwH/BZsP8Aqw3rzMdX5HuZU0RFIDiIREQBERAWDVDT2wfsJD81I7oHK0b3Ek3P1XH9/wCdlfV5CRfI5gqwaE1wkgGCYOmj+i7EDIwcs/LHrNx15WkvJnKcYxVKs9z+jJtyPyzCUFQxDs1ob0NbG9TXjv035FyaP0rDUNxQyB4HlAXDm34Oac2+0LrUlTTV0SkIiKoCIiAIiIAiIgCIiAIiIAiIgCIiAIiIAiIgIXS0mOeNg3RNMrvW68bB2bXsHNFzUcm0xzb9s8uHLAOjHbqwtB5XcSN66VyXlrFdJxk5LQsy3L75zaOOSlDZ+PxCIi1BQKI1u8xqPwH/AAUuojW7zGo/Af8ABZsP+rDevMx1fke5lTREUgOIhERAEREAREQGDogcyASNxtmPUeC2/KJfTT+8z/xLFFkjVnD5ZNd56qeNxFKOTTqSS2JteRl8ol9NP7zP/EvraqUG4mnuMx/1M3+Llgiv6RV/e+LMvvLGf1pfyfqStFrVVxEfObZo+hIAb3z8oDFf1kjqVw0HrNFVdHOOUC5icc8t7mnc4fv5gLzpfOR3EEFpBsQRucDwPWthheVq1F2m8pdunibXBe0Fem7Yjrx/uXfr7+KPXkVf1W1jFQ3Zyn59gzyA2jR9Mde644HqIVgUwpVY1YKcHdMnFOpGpFTg7p6GERFkLwiIgCIiAIiIAiIgCIiAKO05UFsWBpIfMdmwgkEXBLnX4WaHH2DddSKg6yXaVB+rAMI/PeLu9dm4B+s7fw1nKuL6JhZ1Nehb3o9T0YeN53erP6eIYwNAAAAAAAAsABuAWSIuQnrCIiAKI1u8xqPwH/BS6iNbvMaj8B/wWbD/AKsN68zHV+R7mVNERSA4iEREAREQBERAEREAREQBERAZRSuY5r2HC9jsTHcju9uRI9q9I1e00KqHHYNe04ZWi9muGeV+BBB9tuBXmq69D6UdSzCUXLbYZWje5m/IfWBzHtGVytvyZjnh6mRJ9V+Hb6kj5D5S6PU5io+pL+17dz0Pjqz+pItcE7ZGh7CHNcAWuBuCDxWxTQngREQBERAYveGi7iAOZNgijdLwNqHNpnC7HfOTD+o3JrfWX4T6mO6rljblfqo9dOnRyb1ZNN7FfNxRKIuaiqi8WeMMjbCRl9x5g8WnOx+BBA6Venc80ouLswiIqlpz6QrBDG6Qi+EZNvbE4nC1g6y4ge1Q9JCWMAJu7Nzjbe5xLnHtJ/3Wytm2s1hnHAcuTpMwf2Rcetx4tWS517TY9Vqyw8NENO/7epsacciFtbzv6fnb2BERRMuCIiAKI1u8xqPwH/BS6iNbvMaj8B/wWbD/AKsN68zHV+R7mVNERSA4iEREAREQBERAEREAREQBERAEREBZNTNObN3yaQ9CR14Tn0XnMx9QO8dZPMK8ryBzbiyv2qmsW3ZspSNuweraNGQkHM7r9fUQpZyRjsuPMzedaO1fYn3InKXSKfM1H146P+S9Vr7M+0sKIi35IQvjnAAk5AC5PAda+qP0gdq8QDcRjn/DzAZ63EEepr8916N2L4Ryn2H3RTS4OmcM53Ym33iMC0bc8xl0rcDI7rX1dwCIlYTllSuctVSknaR2EgFs74Xjfs324Zmx3tJvncg7KWqEguAWkGz2G2Jh+qR2HkQQRcFbly1Oj2PIfmyQCwkYbPA34b/Sb1G46ktsLlJSVpcTqUbpSvyMUTvnXWBIt80073u5G17A7zbgCRE6x0Gkg1nyKZ0lydoJDC0jLo4cDWcb36XLI8IaKn00wW2MGHebND3nmelUDE71nPmtbj6uJ5tww0es9b0Lhe7PXSw6zTyk+9Lim0+62cssUQaA1osB/wA9p61kq3ttLehPuUX+uWk6WrxkWSgjePyJVGx5XbOQfWCQoG/Z7Gt3duJmyJvQr7rPyZakVQk1jqGG0kzYnfVk0RVtdbnbbbt/YvjdZ5D/AN5St630E0Y9hfOAT1Knw7i9sf5Dmqunm5fxZcEVSZrFISAK6hJJsAKfMk8POl0flKp+1Uvujv8AUqq9m8a9GTxMUm4/NFruLKojW7zGo/Af8FyiprfTQe4yf6hc+kY6qeJ8L54Q2Rpa61E8OseV6g/BZqXs3jY1IyaWZrWYJ1Yyi0iFRdP5Am+0s9zPfp+QJvtLPcz3623ubE9nE5p8P4zYuJzIun8gTfaWe5nv0/IE32lnuZ79Pc2J7OI+H8ZsXE5kXT+QJvtLPcz3y++LRO+pnvxwsp2t9gdG4getxVVyLiXs4l0fZ7FvTZd/2OVF1eLP3qp7KTuU8WfvVT2Uncq73JiNq4v0L/hzFbY8X6HKi6vFn71U9lJ3KeLP3qp7KTuU9yYjauL9B8OYrbHi/Q5UXV4s/eqnspO5TxZ+9VPZSdynuTEbVxfoPhzFbY8X6HKi6vFn71U9lJ3KeLP3qp7KTuU9yYjauL9B8OYrbHi/Q5UXV4s/eqnspO5TxZ+9VPZSdynuTEbVxfoPhzFbY8X6HKsoZnMc18bi17DdruR3e0WJFutdHiz96qeyk7lPFn71U9lJ3KujyNiYtSjJXXa/Qvp8gY2lNThJJrQ7v0L1q9rGyqaWnozMaDJHnuOQe08Wmx6xx65leUS6sOHTiqqgSsBMTr07bOItmWRA2/5Y2srpoWnfPE17a6sIBwPY9tEHBzDhfG4tgBvcEXaesHcVJqDqqKjVtldmsnVKE3RjOpbK0StovtW/w0E1W1wjsB0pH32cd83EfADK53BfaGl2bekcT3EukdzceX9UZADgAEpaJsd7YnOdbE9zi5xtuFzw35bszzK6FmS1svlJJZMf9hERXGMIiIDF7wBckAZZk235D96yWqppWStwysbI27XYXNa5t2ODmmxyuHNaRyIBW1AF8svqIBZYvjByIB9YuskQGiWgic0tdHG5rhZzTG0gg8CCM1xeKtD9jpfdYf4VKIrXFPSjLGtUj8smu8gX6iaOJJ+TMFzewdIB7AHWA6gvniNRjyGyxD6sdVUMbfnYP37uxT6KnNw2GXpmIeZ1HxZXZNSIf6OarjPEiqc+45WlDx7QLrU7UjLo1lXi4YjTubfhduyFx1XCs6JkRKdKq63fek/NFS8TKj7efc4F88VawbqmnI4E0slz1m0tr+pW5EyF28WOlTeqP8YryRTZNXdINNmmjkH1iZ4vZhDX9t+O7nrk0PpFguYaeXhhjqnhw6ztIwLf5q7ImT2jn464RfFeTXgUT5HXjM0WQ34auFzrdQsLnquF8wVX2Kp/+bvVfETJe3y9Bz1P+muMvrJnnxq3jI01aCN4+RTuseV2gg+sEhapNMRMNpRLE7fhkpp2uI+tYs3b+wr0Wy+2S0tvh9xl0NcH/L1izzhunaY/0rW9bw6MdrwAT1LNmmKckATwkk2AE0ZJJ4b16E+MHJwBHIi61SUETgWujjc1wIc0xtIIORBBGYTr9n53i+H/AGy4p/4ope3Z9Zv7TVmBfdn12Vk8VaH7HS+6w/wrlfqLo8kn5MwXN7B0jRnyAdYDqCXnsXH7FcnD/ul/FP8AyRClFMeI1GPIbLEPqx1VQxt+dg7fu7AsZNSIfoTVcZ+sKpz7jlaUOHLO18t6Xls8SmRReib74+jf1IlFJO1Iy6NZV4uGI07m34XGyFx1XC0eJlT9uPucH+aZT2eXqV5iD/8AouEv/LORY01caSUzj+TcAKpoFzhaDaYDi5vHm3mWhdnirWjIVFOQNxNLJiPWbSgX9WSwfq7pBps00kg+sXTxEdWEB/bfjuyzo3fUy+nTyHmnF7Vdq670vzOW+N4cAWm4IBB4EHcVkq/qto6spw6KcU+wzdEI5JXOjJIJj6TGjBm4jlu3brArou6ueetTVObindBERXGIIiIAiIgCIiAIiIAiIgCIiAIiIAiIgCIiAIiIAiIgCIiAIiIAiIgCIiAIiIAiIgCIiA//2Q=="/>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8" name="Nastro perforato 7"/>
          <p:cNvSpPr/>
          <p:nvPr/>
        </p:nvSpPr>
        <p:spPr>
          <a:xfrm>
            <a:off x="762000" y="4438650"/>
            <a:ext cx="7391400" cy="704850"/>
          </a:xfrm>
          <a:prstGeom prst="flowChartPunchedTap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b="1" dirty="0" smtClean="0">
                <a:solidFill>
                  <a:schemeClr val="tx1"/>
                </a:solidFill>
                <a:latin typeface="Times New Roman"/>
                <a:ea typeface="Times New Roman"/>
              </a:rPr>
              <a:t>DEROGHE: previste dal comma 3, la deroga “autorizzata” dall’AGCM </a:t>
            </a:r>
            <a:r>
              <a:rPr lang="it-IT" b="1" dirty="0" err="1" smtClean="0">
                <a:solidFill>
                  <a:schemeClr val="tx1"/>
                </a:solidFill>
                <a:latin typeface="Times New Roman"/>
                <a:ea typeface="Times New Roman"/>
              </a:rPr>
              <a:t>nonchè</a:t>
            </a:r>
            <a:r>
              <a:rPr lang="it-IT" b="1" dirty="0" smtClean="0">
                <a:solidFill>
                  <a:schemeClr val="tx1"/>
                </a:solidFill>
                <a:latin typeface="Times New Roman"/>
                <a:ea typeface="Times New Roman"/>
              </a:rPr>
              <a:t> l’affidamento in house previsto dal comma 8</a:t>
            </a:r>
            <a:endParaRPr lang="it-IT" dirty="0">
              <a:solidFill>
                <a:schemeClr val="tx1"/>
              </a:solidFill>
            </a:endParaRPr>
          </a:p>
        </p:txBody>
      </p:sp>
    </p:spTree>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1000" y="205979"/>
            <a:ext cx="8305800" cy="536971"/>
          </a:xfrm>
        </p:spPr>
        <p:txBody>
          <a:bodyPr>
            <a:normAutofit/>
          </a:bodyPr>
          <a:lstStyle/>
          <a:p>
            <a:pPr algn="ctr"/>
            <a:r>
              <a:rPr lang="it-IT" dirty="0" smtClean="0">
                <a:solidFill>
                  <a:schemeClr val="tx1"/>
                </a:solidFill>
              </a:rPr>
              <a:t>problematiche</a:t>
            </a:r>
            <a:endParaRPr lang="it-IT" dirty="0">
              <a:solidFill>
                <a:schemeClr val="tx1"/>
              </a:solidFill>
            </a:endParaRPr>
          </a:p>
        </p:txBody>
      </p:sp>
      <p:sp>
        <p:nvSpPr>
          <p:cNvPr id="3" name="Segnaposto contenuto 2"/>
          <p:cNvSpPr>
            <a:spLocks noGrp="1"/>
          </p:cNvSpPr>
          <p:nvPr>
            <p:ph sz="quarter" idx="1"/>
          </p:nvPr>
        </p:nvSpPr>
        <p:spPr>
          <a:xfrm>
            <a:off x="304800" y="819150"/>
            <a:ext cx="8534400" cy="4114800"/>
          </a:xfrm>
          <a:solidFill>
            <a:schemeClr val="accent5">
              <a:lumMod val="40000"/>
              <a:lumOff val="60000"/>
            </a:schemeClr>
          </a:solidFill>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buNone/>
            </a:pPr>
            <a:endParaRPr lang="it-IT" dirty="0" smtClean="0"/>
          </a:p>
          <a:p>
            <a:pPr>
              <a:buNone/>
            </a:pPr>
            <a:r>
              <a:rPr lang="it-IT" dirty="0" smtClean="0"/>
              <a:t>•   L’art. 4 della legge n. 135/2012 non è coordinato con l’art. 13 della legge n. 248/2006 (norma “</a:t>
            </a:r>
            <a:r>
              <a:rPr lang="it-IT" dirty="0" err="1" smtClean="0"/>
              <a:t>definitoria</a:t>
            </a:r>
            <a:r>
              <a:rPr lang="it-IT" dirty="0" smtClean="0"/>
              <a:t> dei servizi strumentali). </a:t>
            </a:r>
          </a:p>
          <a:p>
            <a:pPr>
              <a:buNone/>
            </a:pPr>
            <a:r>
              <a:rPr lang="it-IT" dirty="0" smtClean="0"/>
              <a:t>•    Molte società affidatarie di servizi pubblici locali gestiscono anche servizi strumentali violando tuttavia i limiti dell’art. 13 della legge n. 248/2006 (Corte dei Conti, v. parere sez. reg. contr. Lombardia n. 517/2012).</a:t>
            </a:r>
          </a:p>
          <a:p>
            <a:pPr>
              <a:buNone/>
            </a:pPr>
            <a:r>
              <a:rPr lang="it-IT" dirty="0" smtClean="0"/>
              <a:t>•    La nuova formulazione del comma 8 dell’art. 4 consente l’affidamento di servizi strumentali, a partire dal 1° gennaio 2014, a società interamente partecipate affidatarie in house: tale disposizione non è coordinata con le previsioni del comma 1 e dei commi 6-7 (</a:t>
            </a:r>
            <a:r>
              <a:rPr lang="it-IT" dirty="0" err="1" smtClean="0"/>
              <a:t>CdC</a:t>
            </a:r>
            <a:r>
              <a:rPr lang="it-IT" dirty="0" smtClean="0"/>
              <a:t> Campania parere n. 188/2013 del 9.5.2013). </a:t>
            </a:r>
          </a:p>
          <a:p>
            <a:pPr>
              <a:buNone/>
            </a:pPr>
            <a:r>
              <a:rPr lang="it-IT" dirty="0" smtClean="0"/>
              <a:t>•    Sussistono incertezze sull’individuazione delle società che possono fruire delle deroghe ex comma 3 dell’art. 4</a:t>
            </a:r>
            <a:r>
              <a:rPr lang="it-IT" i="1" dirty="0" smtClean="0"/>
              <a:t>. </a:t>
            </a:r>
          </a:p>
          <a:p>
            <a:pPr algn="just">
              <a:buNone/>
            </a:pPr>
            <a:endParaRPr lang="it-IT" dirty="0"/>
          </a:p>
        </p:txBody>
      </p:sp>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689371"/>
          </a:xfrm>
        </p:spPr>
        <p:txBody>
          <a:bodyPr/>
          <a:lstStyle/>
          <a:p>
            <a:pPr algn="ctr"/>
            <a:r>
              <a:rPr lang="it-IT" dirty="0" smtClean="0">
                <a:solidFill>
                  <a:schemeClr val="tx1"/>
                </a:solidFill>
              </a:rPr>
              <a:t>Vincoli nei rapporti con gli enti locali</a:t>
            </a:r>
            <a:endParaRPr lang="it-IT" dirty="0">
              <a:solidFill>
                <a:schemeClr val="tx1"/>
              </a:solidFill>
            </a:endParaRPr>
          </a:p>
        </p:txBody>
      </p:sp>
      <p:sp>
        <p:nvSpPr>
          <p:cNvPr id="11" name="Segnaposto contenuto 10"/>
          <p:cNvSpPr>
            <a:spLocks noGrp="1"/>
          </p:cNvSpPr>
          <p:nvPr>
            <p:ph sz="quarter" idx="1"/>
          </p:nvPr>
        </p:nvSpPr>
        <p:spPr>
          <a:xfrm>
            <a:off x="228600" y="819150"/>
            <a:ext cx="8458200" cy="4114800"/>
          </a:xfrm>
          <a:solidFill>
            <a:schemeClr val="accent4">
              <a:lumMod val="20000"/>
              <a:lumOff val="80000"/>
            </a:schemeClr>
          </a:solidFill>
        </p:spPr>
        <p:style>
          <a:lnRef idx="1">
            <a:schemeClr val="accent4"/>
          </a:lnRef>
          <a:fillRef idx="3">
            <a:schemeClr val="accent4"/>
          </a:fillRef>
          <a:effectRef idx="2">
            <a:schemeClr val="accent4"/>
          </a:effectRef>
          <a:fontRef idx="minor">
            <a:schemeClr val="lt1"/>
          </a:fontRef>
        </p:style>
        <p:txBody>
          <a:bodyPr>
            <a:normAutofit fontScale="77500" lnSpcReduction="20000"/>
          </a:bodyPr>
          <a:lstStyle/>
          <a:p>
            <a:pPr>
              <a:buNone/>
            </a:pPr>
            <a:r>
              <a:rPr lang="it-IT" dirty="0" smtClean="0"/>
              <a:t>	</a:t>
            </a:r>
          </a:p>
          <a:p>
            <a:pPr>
              <a:buNone/>
            </a:pPr>
            <a:r>
              <a:rPr lang="it-IT" dirty="0" smtClean="0">
                <a:solidFill>
                  <a:schemeClr val="tx1"/>
                </a:solidFill>
              </a:rPr>
              <a:t>•  </a:t>
            </a:r>
            <a:r>
              <a:rPr lang="it-IT" i="1" dirty="0" smtClean="0">
                <a:solidFill>
                  <a:schemeClr val="tx1"/>
                </a:solidFill>
              </a:rPr>
              <a:t>applicazione del patto di stabilità interno (affidatarie dirette in house) –art. 3-bis legge n. 148/2011; </a:t>
            </a:r>
          </a:p>
          <a:p>
            <a:pPr>
              <a:buNone/>
            </a:pPr>
            <a:r>
              <a:rPr lang="it-IT" dirty="0" smtClean="0">
                <a:solidFill>
                  <a:schemeClr val="tx1"/>
                </a:solidFill>
              </a:rPr>
              <a:t>•   </a:t>
            </a:r>
            <a:r>
              <a:rPr lang="it-IT" i="1" dirty="0" smtClean="0">
                <a:solidFill>
                  <a:schemeClr val="tx1"/>
                </a:solidFill>
              </a:rPr>
              <a:t>vincoli alle assunzioni (affidatarie dirette in house) – art. 18 legge n. 133/2008 e art. 3-bis legge n. 148/2011; sottoposizione a limite in rapporto spesa personale-spesa corrente entro 50% (calcolo comprende ente e società partecipate); </a:t>
            </a:r>
          </a:p>
          <a:p>
            <a:pPr>
              <a:buNone/>
            </a:pPr>
            <a:r>
              <a:rPr lang="it-IT" dirty="0" smtClean="0">
                <a:solidFill>
                  <a:schemeClr val="tx1"/>
                </a:solidFill>
              </a:rPr>
              <a:t>•   </a:t>
            </a:r>
            <a:r>
              <a:rPr lang="it-IT" i="1" dirty="0" smtClean="0">
                <a:solidFill>
                  <a:schemeClr val="tx1"/>
                </a:solidFill>
              </a:rPr>
              <a:t>regole per la selezione delle risorse umane da assumere (società in house e miste) – art. 18 legge n. 133/2008 e art. 3-bis legge n. 148/2011; </a:t>
            </a:r>
          </a:p>
          <a:p>
            <a:pPr>
              <a:buNone/>
            </a:pPr>
            <a:r>
              <a:rPr lang="it-IT" dirty="0" smtClean="0">
                <a:solidFill>
                  <a:schemeClr val="tx1"/>
                </a:solidFill>
              </a:rPr>
              <a:t>•  </a:t>
            </a:r>
            <a:r>
              <a:rPr lang="it-IT" i="1" dirty="0" smtClean="0">
                <a:solidFill>
                  <a:schemeClr val="tx1"/>
                </a:solidFill>
              </a:rPr>
              <a:t>gestione degli appalti nel rispetto del d.lgs. n. 163/2006 (dubbio norme </a:t>
            </a:r>
            <a:r>
              <a:rPr lang="it-IT" i="1" dirty="0" err="1" smtClean="0">
                <a:solidFill>
                  <a:schemeClr val="tx1"/>
                </a:solidFill>
              </a:rPr>
              <a:t>Consip</a:t>
            </a:r>
            <a:r>
              <a:rPr lang="it-IT" i="1" dirty="0" smtClean="0">
                <a:solidFill>
                  <a:schemeClr val="tx1"/>
                </a:solidFill>
              </a:rPr>
              <a:t>/</a:t>
            </a:r>
            <a:r>
              <a:rPr lang="it-IT" i="1" dirty="0" err="1" smtClean="0">
                <a:solidFill>
                  <a:schemeClr val="tx1"/>
                </a:solidFill>
              </a:rPr>
              <a:t>Mepa</a:t>
            </a:r>
            <a:r>
              <a:rPr lang="it-IT" i="1" dirty="0" smtClean="0">
                <a:solidFill>
                  <a:schemeClr val="tx1"/>
                </a:solidFill>
              </a:rPr>
              <a:t>); </a:t>
            </a:r>
          </a:p>
          <a:p>
            <a:pPr>
              <a:buNone/>
            </a:pPr>
            <a:r>
              <a:rPr lang="it-IT" dirty="0" smtClean="0">
                <a:solidFill>
                  <a:schemeClr val="tx1"/>
                </a:solidFill>
              </a:rPr>
              <a:t>•  </a:t>
            </a:r>
            <a:r>
              <a:rPr lang="it-IT" i="1" dirty="0" smtClean="0">
                <a:solidFill>
                  <a:schemeClr val="tx1"/>
                </a:solidFill>
              </a:rPr>
              <a:t>divieto di ripiano delle perdite delle società partecipate (art. 6, comma 19 legge 122/2010); </a:t>
            </a:r>
          </a:p>
          <a:p>
            <a:pPr>
              <a:buNone/>
            </a:pPr>
            <a:r>
              <a:rPr lang="it-IT" dirty="0" smtClean="0">
                <a:solidFill>
                  <a:schemeClr val="tx1"/>
                </a:solidFill>
              </a:rPr>
              <a:t>•  </a:t>
            </a:r>
            <a:r>
              <a:rPr lang="it-IT" i="1" dirty="0" smtClean="0">
                <a:solidFill>
                  <a:schemeClr val="tx1"/>
                </a:solidFill>
              </a:rPr>
              <a:t>coerenza debiti-crediti tra ente locale e Società partecipate (art. 6, comma 4 legge n. 135/2012). </a:t>
            </a:r>
          </a:p>
          <a:p>
            <a:pPr algn="just">
              <a:buNone/>
            </a:pPr>
            <a:endParaRPr lang="it-IT" dirty="0">
              <a:solidFill>
                <a:schemeClr val="tx1"/>
              </a:solidFill>
            </a:endParaRPr>
          </a:p>
        </p:txBody>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05978"/>
            <a:ext cx="8077200" cy="994171"/>
          </a:xfrm>
        </p:spPr>
        <p:txBody>
          <a:bodyPr>
            <a:normAutofit fontScale="90000"/>
          </a:bodyPr>
          <a:lstStyle>
            <a:extLst/>
          </a:lstStyle>
          <a:p>
            <a:pPr algn="ctr"/>
            <a:r>
              <a:rPr lang="it-IT" b="1" dirty="0" smtClean="0">
                <a:solidFill>
                  <a:schemeClr val="tx1"/>
                </a:solidFill>
              </a:rPr>
              <a:t>LA CLASSIFICAZIONE DEI SERVIZI PUBBLICI LOCALI- il contributo dell’</a:t>
            </a:r>
            <a:r>
              <a:rPr lang="it-IT" b="1" dirty="0" err="1" smtClean="0">
                <a:solidFill>
                  <a:schemeClr val="tx1"/>
                </a:solidFill>
              </a:rPr>
              <a:t>u.e.-</a:t>
            </a:r>
            <a:endParaRPr lang="it-IT" b="1" dirty="0">
              <a:solidFill>
                <a:schemeClr val="tx1"/>
              </a:solidFill>
            </a:endParaRPr>
          </a:p>
        </p:txBody>
      </p:sp>
      <p:graphicFrame>
        <p:nvGraphicFramePr>
          <p:cNvPr id="11" name="Diagramma 10"/>
          <p:cNvGraphicFramePr/>
          <p:nvPr>
            <p:extLst>
              <p:ext uri="{D42A27DB-BD31-4B8C-83A1-F6EECF244321}">
                <p14:modId xmlns:p14="http://schemas.microsoft.com/office/powerpoint/2010/main" xmlns="" val="3089546408"/>
              </p:ext>
            </p:extLst>
          </p:nvPr>
        </p:nvGraphicFramePr>
        <p:xfrm>
          <a:off x="304800" y="1327150"/>
          <a:ext cx="8534400" cy="375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987225432"/>
      </p:ext>
    </p:extLst>
  </p:cSld>
  <p:clrMapOvr>
    <a:masterClrMapping/>
  </p:clrMapOvr>
  <p:transition spd="slow">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4800" y="209550"/>
            <a:ext cx="8534400" cy="857250"/>
          </a:xfrm>
        </p:spPr>
        <p:txBody>
          <a:bodyPr>
            <a:normAutofit fontScale="90000"/>
          </a:bodyPr>
          <a:lstStyle/>
          <a:p>
            <a:pPr algn="ctr"/>
            <a:r>
              <a:rPr lang="it-IT" dirty="0" smtClean="0">
                <a:solidFill>
                  <a:schemeClr val="tx1"/>
                </a:solidFill>
              </a:rPr>
              <a:t>Il nuovo sistema di controlli (art. 147-quater ex d.l. n. 174/2012 </a:t>
            </a:r>
            <a:r>
              <a:rPr lang="it-IT" dirty="0" err="1" smtClean="0">
                <a:solidFill>
                  <a:schemeClr val="tx1"/>
                </a:solidFill>
              </a:rPr>
              <a:t>conv</a:t>
            </a:r>
            <a:r>
              <a:rPr lang="it-IT" dirty="0" smtClean="0">
                <a:solidFill>
                  <a:schemeClr val="tx1"/>
                </a:solidFill>
              </a:rPr>
              <a:t>. legge n. 213/2012</a:t>
            </a:r>
            <a:r>
              <a:rPr lang="it-IT" sz="3200" dirty="0" smtClean="0"/>
              <a:t>) </a:t>
            </a:r>
            <a:endParaRPr lang="it-IT" dirty="0">
              <a:solidFill>
                <a:schemeClr val="tx1"/>
              </a:solidFill>
            </a:endParaRPr>
          </a:p>
        </p:txBody>
      </p:sp>
      <p:sp>
        <p:nvSpPr>
          <p:cNvPr id="8" name="Segnaposto contenuto 7"/>
          <p:cNvSpPr>
            <a:spLocks noGrp="1"/>
          </p:cNvSpPr>
          <p:nvPr>
            <p:ph sz="quarter" idx="2"/>
          </p:nvPr>
        </p:nvSpPr>
        <p:spPr>
          <a:xfrm>
            <a:off x="228600" y="1047750"/>
            <a:ext cx="8534400" cy="3886200"/>
          </a:xfrm>
          <a:solidFill>
            <a:schemeClr val="bg1"/>
          </a:solidFill>
        </p:spPr>
        <p:style>
          <a:lnRef idx="1">
            <a:schemeClr val="accent1"/>
          </a:lnRef>
          <a:fillRef idx="2">
            <a:schemeClr val="accent1"/>
          </a:fillRef>
          <a:effectRef idx="1">
            <a:schemeClr val="accent1"/>
          </a:effectRef>
          <a:fontRef idx="minor">
            <a:schemeClr val="dk1"/>
          </a:fontRef>
        </p:style>
        <p:txBody>
          <a:bodyPr>
            <a:noAutofit/>
          </a:bodyPr>
          <a:lstStyle/>
          <a:p>
            <a:pPr algn="ctr">
              <a:buNone/>
            </a:pPr>
            <a:r>
              <a:rPr lang="it-IT" sz="1800" dirty="0" smtClean="0"/>
              <a:t>L’ attività di verifica sugli organismi societari è innestata nel quadro delle regole per i controlli nel sistema delle amministrazioni locali, con l’art. </a:t>
            </a:r>
            <a:r>
              <a:rPr lang="it-IT" sz="1800" u="sng" dirty="0" smtClean="0"/>
              <a:t>147-quater.</a:t>
            </a:r>
          </a:p>
          <a:p>
            <a:pPr>
              <a:buNone/>
            </a:pPr>
            <a:r>
              <a:rPr lang="it-IT" sz="1800" dirty="0" smtClean="0"/>
              <a:t>     Le province, le unioni di comuni e i comuni (fatta eccezione per quelli con popolazione non superiore a 15.000 abitanti, per esplicita esclusione stabilita dall’ultimo comma della norma) devono definire, secondo la propria autonomia organizzativa, un sistema di controlli sulle società in cui detengono partecipazioni ,con applicazione differenziata (</a:t>
            </a:r>
            <a:r>
              <a:rPr lang="it-IT" sz="1800" u="sng" dirty="0" smtClean="0"/>
              <a:t>oltre 100.000 dal 2013, oltre 50.000 dal 2014, oltre 15.000 dal 2015</a:t>
            </a:r>
            <a:r>
              <a:rPr lang="it-IT" sz="1800" dirty="0" smtClean="0"/>
              <a:t>).</a:t>
            </a:r>
          </a:p>
          <a:p>
            <a:pPr>
              <a:buNone/>
            </a:pPr>
            <a:r>
              <a:rPr lang="it-IT" sz="1800" dirty="0" smtClean="0"/>
              <a:t>    Per la definizione del modello le amministrazioni hanno piena autonomia organizzativa, dovendo comunque partire dal presupposto omogeneo per cui i controlli sono esercitati dalle strutture proprie dell’ente locale, che ne sono responsabili</a:t>
            </a:r>
            <a:r>
              <a:rPr lang="it-IT" sz="1600" dirty="0" smtClean="0"/>
              <a:t>.</a:t>
            </a:r>
          </a:p>
        </p:txBody>
      </p:sp>
    </p:spTree>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7772400" cy="857250"/>
          </a:xfrm>
        </p:spPr>
        <p:txBody>
          <a:bodyPr>
            <a:normAutofit/>
          </a:bodyPr>
          <a:lstStyle/>
          <a:p>
            <a:pPr algn="ctr"/>
            <a:r>
              <a:rPr lang="it-IT" dirty="0" smtClean="0">
                <a:solidFill>
                  <a:schemeClr val="tx1"/>
                </a:solidFill>
              </a:rPr>
              <a:t>Il  nuovo sistema dei  controlli</a:t>
            </a:r>
            <a:endParaRPr lang="it-IT" dirty="0">
              <a:solidFill>
                <a:schemeClr val="tx1"/>
              </a:solidFill>
            </a:endParaRPr>
          </a:p>
        </p:txBody>
      </p:sp>
      <p:sp>
        <p:nvSpPr>
          <p:cNvPr id="11" name="Segnaposto contenuto 10"/>
          <p:cNvSpPr>
            <a:spLocks noGrp="1"/>
          </p:cNvSpPr>
          <p:nvPr>
            <p:ph sz="quarter" idx="1"/>
          </p:nvPr>
        </p:nvSpPr>
        <p:spPr>
          <a:xfrm>
            <a:off x="457200" y="971550"/>
            <a:ext cx="8153400" cy="3886200"/>
          </a:xfrm>
          <a:ln>
            <a:solidFill>
              <a:srgbClr val="00B0F0"/>
            </a:solidFill>
          </a:ln>
        </p:spPr>
        <p:txBody>
          <a:bodyPr>
            <a:normAutofit fontScale="70000" lnSpcReduction="20000"/>
          </a:bodyPr>
          <a:lstStyle/>
          <a:p>
            <a:endParaRPr lang="it-IT" dirty="0" smtClean="0"/>
          </a:p>
          <a:p>
            <a:r>
              <a:rPr lang="it-IT" dirty="0" smtClean="0"/>
              <a:t>Il nuovo quadro normativo delinea (comma 2) la metodologia di base per l’effettuazione delle attività di verifica, impostando un percorso standard che potrà essere modulato da ciascun ente secondo le peculiarità del proprio sistema di relazioni con i soggetti societari gestori di servizi pubblici e (per quanto ancora possibile) strumentali. </a:t>
            </a:r>
          </a:p>
          <a:p>
            <a:r>
              <a:rPr lang="it-IT" dirty="0" smtClean="0"/>
              <a:t>Il primo passaggio è individuato nella definizione preventiva, in sede di </a:t>
            </a:r>
            <a:r>
              <a:rPr lang="it-IT" u="sng" dirty="0" smtClean="0"/>
              <a:t>relazione previsionale e programmatica, </a:t>
            </a:r>
            <a:r>
              <a:rPr lang="it-IT" b="1" dirty="0" smtClean="0"/>
              <a:t>gli obiettivi gestionali </a:t>
            </a:r>
            <a:r>
              <a:rPr lang="it-IT" dirty="0" smtClean="0"/>
              <a:t>a cui deve tendere ogni società partecipata, correlati a precisi </a:t>
            </a:r>
            <a:r>
              <a:rPr lang="it-IT" b="1" dirty="0" smtClean="0"/>
              <a:t>standard </a:t>
            </a:r>
            <a:r>
              <a:rPr lang="it-IT" dirty="0" smtClean="0"/>
              <a:t>qualitativi e quantitativi. </a:t>
            </a:r>
          </a:p>
          <a:p>
            <a:r>
              <a:rPr lang="it-IT" dirty="0" smtClean="0"/>
              <a:t>La seconda fase si traduce nell’impostazione e nell’attivazione di un </a:t>
            </a:r>
            <a:r>
              <a:rPr lang="it-IT" b="1" dirty="0" smtClean="0"/>
              <a:t>idoneo sistema informativo</a:t>
            </a:r>
            <a:r>
              <a:rPr lang="it-IT" dirty="0" smtClean="0"/>
              <a:t>, finalizzato a rilevare i rapporti finanziari tra l’ente proprietario e la società, la situazione contabile, gestionale e organizzativa delle società, i contratti di servizio, la qualità dei servizi, il rispetto delle norme di legge sui vincoli di finanza pubblica. </a:t>
            </a:r>
            <a:endParaRPr lang="it-IT" dirty="0"/>
          </a:p>
        </p:txBody>
      </p:sp>
    </p:spTree>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smtClean="0">
                <a:solidFill>
                  <a:schemeClr val="tx1"/>
                </a:solidFill>
              </a:rPr>
              <a:t>Profili di responsabilita’ per l’ente locale socio</a:t>
            </a:r>
            <a:endParaRPr lang="it-IT" b="1" dirty="0">
              <a:solidFill>
                <a:schemeClr val="tx1"/>
              </a:solidFill>
            </a:endParaRPr>
          </a:p>
        </p:txBody>
      </p:sp>
      <p:sp>
        <p:nvSpPr>
          <p:cNvPr id="5" name="Segnaposto contenuto 4"/>
          <p:cNvSpPr>
            <a:spLocks noGrp="1"/>
          </p:cNvSpPr>
          <p:nvPr>
            <p:ph sz="quarter" idx="1"/>
          </p:nvPr>
        </p:nvSpPr>
        <p:spPr>
          <a:xfrm>
            <a:off x="457200" y="1047750"/>
            <a:ext cx="7924800" cy="838200"/>
          </a:xfr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a:normAutofit fontScale="32500" lnSpcReduction="20000"/>
          </a:bodyPr>
          <a:lstStyle/>
          <a:p>
            <a:endParaRPr lang="it-IT" dirty="0" smtClean="0"/>
          </a:p>
          <a:p>
            <a:pPr>
              <a:buNone/>
            </a:pPr>
            <a:r>
              <a:rPr lang="it-IT" sz="5500" b="1" dirty="0" smtClean="0"/>
              <a:t>   La Corte dei Conti, sez. reg. controllo per il Veneto, con la deliberazione n. 903/2012/INR del 9 novembre </a:t>
            </a:r>
            <a:endParaRPr lang="it-IT" sz="5500" b="1" dirty="0"/>
          </a:p>
        </p:txBody>
      </p:sp>
      <p:sp>
        <p:nvSpPr>
          <p:cNvPr id="6" name="Segnaposto contenuto 5"/>
          <p:cNvSpPr>
            <a:spLocks noGrp="1"/>
          </p:cNvSpPr>
          <p:nvPr>
            <p:ph sz="quarter" idx="2"/>
          </p:nvPr>
        </p:nvSpPr>
        <p:spPr>
          <a:xfrm>
            <a:off x="533400" y="2114550"/>
            <a:ext cx="7848600" cy="2667000"/>
          </a:xfrm>
          <a:solidFill>
            <a:schemeClr val="bg1"/>
          </a:solidFill>
          <a:ln>
            <a:solidFill>
              <a:schemeClr val="accent3"/>
            </a:solidFill>
          </a:ln>
        </p:spPr>
        <p:style>
          <a:lnRef idx="3">
            <a:schemeClr val="lt1"/>
          </a:lnRef>
          <a:fillRef idx="1">
            <a:schemeClr val="accent2"/>
          </a:fillRef>
          <a:effectRef idx="1">
            <a:schemeClr val="accent2"/>
          </a:effectRef>
          <a:fontRef idx="minor">
            <a:schemeClr val="lt1"/>
          </a:fontRef>
        </p:style>
        <p:txBody>
          <a:bodyPr>
            <a:normAutofit fontScale="32500" lnSpcReduction="20000"/>
          </a:bodyPr>
          <a:lstStyle/>
          <a:p>
            <a:endParaRPr lang="it-IT" dirty="0" smtClean="0"/>
          </a:p>
          <a:p>
            <a:pPr>
              <a:buNone/>
            </a:pPr>
            <a:r>
              <a:rPr lang="it-IT" sz="5000" dirty="0" smtClean="0">
                <a:solidFill>
                  <a:schemeClr val="tx1"/>
                </a:solidFill>
              </a:rPr>
              <a:t>    Quando il quadro deficitario di bilancio sia </a:t>
            </a:r>
            <a:r>
              <a:rPr lang="it-IT" sz="5000" dirty="0" err="1" smtClean="0">
                <a:solidFill>
                  <a:schemeClr val="tx1"/>
                </a:solidFill>
              </a:rPr>
              <a:t>retiterato</a:t>
            </a:r>
            <a:r>
              <a:rPr lang="it-IT" sz="5000" dirty="0" smtClean="0">
                <a:solidFill>
                  <a:schemeClr val="tx1"/>
                </a:solidFill>
              </a:rPr>
              <a:t>, tale situazione impone all'ente di valutare la permanenza di quelle condizioni di natura tecnica o di convenienza economica, nonché di sostenibilità politico-sociale che giustificarono (o che comunque avrebbero dovuto giustificare), a monte, la scelta di svolgere il servizio e di farlo attraverso moduli privatistici. </a:t>
            </a:r>
            <a:endParaRPr lang="it-IT" sz="5000" dirty="0">
              <a:solidFill>
                <a:schemeClr val="tx1"/>
              </a:solidFill>
            </a:endParaRPr>
          </a:p>
        </p:txBody>
      </p:sp>
    </p:spTree>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05979"/>
            <a:ext cx="8077200" cy="689371"/>
          </a:xfrm>
        </p:spPr>
        <p:txBody>
          <a:bodyPr/>
          <a:lstStyle>
            <a:extLst/>
          </a:lstStyle>
          <a:p>
            <a:pPr algn="ctr"/>
            <a:r>
              <a:rPr lang="it-IT" dirty="0" smtClean="0">
                <a:solidFill>
                  <a:schemeClr val="tx1"/>
                </a:solidFill>
              </a:rPr>
              <a:t>Profili di azione</a:t>
            </a:r>
            <a:endParaRPr lang="it-IT" dirty="0">
              <a:solidFill>
                <a:schemeClr val="tx1"/>
              </a:solidFill>
            </a:endParaRPr>
          </a:p>
        </p:txBody>
      </p:sp>
      <p:pic>
        <p:nvPicPr>
          <p:cNvPr id="3" name="Immagine 2" descr="Foto 10-05-13 22 55 11.jp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966734" y="57150"/>
            <a:ext cx="1006415" cy="1066800"/>
          </a:xfrm>
          <a:prstGeom prst="rect">
            <a:avLst/>
          </a:prstGeom>
        </p:spPr>
      </p:pic>
      <p:graphicFrame>
        <p:nvGraphicFramePr>
          <p:cNvPr id="21" name="Segnaposto contenuto 20"/>
          <p:cNvGraphicFramePr>
            <a:graphicFrameLocks noGrp="1"/>
          </p:cNvGraphicFramePr>
          <p:nvPr>
            <p:ph sz="quarter" idx="1"/>
            <p:extLst>
              <p:ext uri="{D42A27DB-BD31-4B8C-83A1-F6EECF244321}">
                <p14:modId xmlns:p14="http://schemas.microsoft.com/office/powerpoint/2010/main" xmlns="" val="96406648"/>
              </p:ext>
            </p:extLst>
          </p:nvPr>
        </p:nvGraphicFramePr>
        <p:xfrm>
          <a:off x="381000" y="819150"/>
          <a:ext cx="8382000" cy="4114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017480574"/>
      </p:ext>
    </p:extLst>
  </p:cSld>
  <p:clrMapOvr>
    <a:masterClrMapping/>
  </p:clrMapOvr>
  <p:transition spd="slow">
    <p:diamon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228600" y="205978"/>
            <a:ext cx="8686800" cy="1146571"/>
          </a:xfrm>
        </p:spPr>
        <p:txBody>
          <a:bodyPr>
            <a:normAutofit fontScale="90000"/>
          </a:bodyPr>
          <a:lstStyle>
            <a:extLst/>
          </a:lstStyle>
          <a:p>
            <a:pPr algn="ctr"/>
            <a:r>
              <a:rPr lang="it-IT" b="1" dirty="0" smtClean="0"/>
              <a:t>legge di </a:t>
            </a:r>
            <a:r>
              <a:rPr lang="it-IT" b="1" dirty="0" err="1" smtClean="0"/>
              <a:t>stabilita’</a:t>
            </a:r>
            <a:r>
              <a:rPr lang="it-IT" b="1" dirty="0" smtClean="0"/>
              <a:t> 2014 (l. n 147/2013)</a:t>
            </a:r>
            <a:r>
              <a:rPr lang="it-IT" dirty="0" smtClean="0"/>
              <a:t/>
            </a:r>
            <a:br>
              <a:rPr lang="it-IT" dirty="0" smtClean="0"/>
            </a:br>
            <a:r>
              <a:rPr lang="it-IT" sz="2000" b="1" dirty="0" smtClean="0">
                <a:solidFill>
                  <a:srgbClr val="FF0000"/>
                </a:solidFill>
              </a:rPr>
              <a:t>PUBBLICATA SULLA </a:t>
            </a:r>
            <a:r>
              <a:rPr lang="it-IT" sz="2000" b="1" dirty="0" err="1" smtClean="0">
                <a:solidFill>
                  <a:srgbClr val="FF0000"/>
                </a:solidFill>
              </a:rPr>
              <a:t>G.U</a:t>
            </a:r>
            <a:r>
              <a:rPr lang="it-IT" sz="2000" b="1" dirty="0" smtClean="0">
                <a:solidFill>
                  <a:srgbClr val="FF0000"/>
                </a:solidFill>
              </a:rPr>
              <a:t>.. NR 302 DEL 27/12/2013  SUPP. 87/L ENTRATA IN VIGORE L’01/</a:t>
            </a:r>
            <a:r>
              <a:rPr lang="it-IT" sz="2000" b="1" dirty="0" err="1" smtClean="0">
                <a:solidFill>
                  <a:srgbClr val="FF0000"/>
                </a:solidFill>
              </a:rPr>
              <a:t>01</a:t>
            </a:r>
            <a:r>
              <a:rPr lang="it-IT" sz="2000" b="1" dirty="0" smtClean="0">
                <a:solidFill>
                  <a:srgbClr val="FF0000"/>
                </a:solidFill>
              </a:rPr>
              <a:t>/2014</a:t>
            </a:r>
            <a:endParaRPr lang="it-IT" sz="2000" b="1" dirty="0">
              <a:solidFill>
                <a:srgbClr val="FF0000"/>
              </a:solidFill>
            </a:endParaRPr>
          </a:p>
        </p:txBody>
      </p:sp>
      <p:sp>
        <p:nvSpPr>
          <p:cNvPr id="26" name="Rectangle 2"/>
          <p:cNvSpPr>
            <a:spLocks noGrp="1"/>
          </p:cNvSpPr>
          <p:nvPr>
            <p:ph sz="quarter" idx="1"/>
          </p:nvPr>
        </p:nvSpPr>
        <p:spPr>
          <a:xfrm>
            <a:off x="2667000" y="1504950"/>
            <a:ext cx="3962400" cy="914400"/>
          </a:xfrm>
          <a:ln>
            <a:solidFill>
              <a:srgbClr val="FF0000"/>
            </a:solidFill>
          </a:ln>
        </p:spPr>
        <p:txBody>
          <a:bodyPr>
            <a:normAutofit fontScale="62500" lnSpcReduction="20000"/>
          </a:bodyPr>
          <a:lstStyle>
            <a:extLst/>
          </a:lstStyle>
          <a:p>
            <a:pPr lvl="1"/>
            <a:endParaRPr lang="it-IT" dirty="0" smtClean="0"/>
          </a:p>
          <a:p>
            <a:pPr lvl="1"/>
            <a:r>
              <a:rPr lang="it-IT" dirty="0" smtClean="0"/>
              <a:t>1 SOLO ARTICOLO-749 COMMI</a:t>
            </a:r>
          </a:p>
          <a:p>
            <a:pPr lvl="1"/>
            <a:r>
              <a:rPr lang="it-IT" dirty="0" smtClean="0"/>
              <a:t>DA 550 A 569 INTERESSANO GLI ORGANISMI PARTECIPATI</a:t>
            </a:r>
          </a:p>
        </p:txBody>
      </p:sp>
      <p:sp>
        <p:nvSpPr>
          <p:cNvPr id="7" name="Segnaposto contenuto 6"/>
          <p:cNvSpPr>
            <a:spLocks noGrp="1"/>
          </p:cNvSpPr>
          <p:nvPr>
            <p:ph sz="quarter" idx="2"/>
          </p:nvPr>
        </p:nvSpPr>
        <p:spPr>
          <a:xfrm>
            <a:off x="838200" y="2571750"/>
            <a:ext cx="7467600" cy="1676400"/>
          </a:xfrm>
          <a:ln>
            <a:solidFill>
              <a:srgbClr val="FF0000"/>
            </a:solidFill>
          </a:ln>
        </p:spPr>
        <p:txBody>
          <a:bodyPr>
            <a:normAutofit fontScale="62500" lnSpcReduction="20000"/>
          </a:bodyPr>
          <a:lstStyle/>
          <a:p>
            <a:pPr lvl="1" algn="ctr">
              <a:buNone/>
            </a:pPr>
            <a:r>
              <a:rPr lang="it-IT" b="1" dirty="0" smtClean="0"/>
              <a:t>SI ESCE DALLA LOGICA DEI TAGLI LINEARI </a:t>
            </a:r>
          </a:p>
          <a:p>
            <a:pPr lvl="1" algn="ctr">
              <a:buNone/>
            </a:pPr>
            <a:r>
              <a:rPr lang="it-IT" b="1" dirty="0" smtClean="0"/>
              <a:t>RESPONSABILIZZAZIONE DEGLI ENTI SOCI</a:t>
            </a:r>
          </a:p>
          <a:p>
            <a:pPr lvl="1" algn="ctr">
              <a:buNone/>
            </a:pPr>
            <a:r>
              <a:rPr lang="it-IT" b="1" dirty="0" smtClean="0"/>
              <a:t>ELIMINAZIONE SOCIETA’ INEFFICIENTI</a:t>
            </a:r>
          </a:p>
          <a:p>
            <a:pPr lvl="1" algn="ctr"/>
            <a:r>
              <a:rPr lang="it-IT" b="1" dirty="0" smtClean="0"/>
              <a:t>Servizi pubblici locali :parametri standard di costi e rendimenti </a:t>
            </a:r>
          </a:p>
          <a:p>
            <a:pPr lvl="1" algn="ctr"/>
            <a:r>
              <a:rPr lang="it-IT" b="1" dirty="0" smtClean="0"/>
              <a:t>Servizi strumentali :prezzi di mercato</a:t>
            </a:r>
          </a:p>
          <a:p>
            <a:endParaRPr lang="it-IT" dirty="0"/>
          </a:p>
        </p:txBody>
      </p:sp>
      <p:sp>
        <p:nvSpPr>
          <p:cNvPr id="8" name="Dati 7"/>
          <p:cNvSpPr/>
          <p:nvPr/>
        </p:nvSpPr>
        <p:spPr>
          <a:xfrm>
            <a:off x="304800" y="4095750"/>
            <a:ext cx="8534400" cy="1047750"/>
          </a:xfrm>
          <a:prstGeom prst="flowChartInputOutpu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Conseguenza: i costi dei contratti di servizio non possono essere superiori a quelli praticati in regime di concorrenza</a:t>
            </a:r>
            <a:endParaRPr lang="it-IT" b="1" dirty="0"/>
          </a:p>
        </p:txBody>
      </p:sp>
    </p:spTree>
    <p:extLst>
      <p:ext uri="{BB962C8B-B14F-4D97-AF65-F5344CB8AC3E}">
        <p14:creationId xmlns:p14="http://schemas.microsoft.com/office/powerpoint/2010/main" xmlns="" val="1030992525"/>
      </p:ext>
    </p:extLst>
  </p:cSld>
  <p:clrMapOvr>
    <a:masterClrMapping/>
  </p:clrMapOvr>
  <p:transition spd="slow">
    <p:strips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689371"/>
          </a:xfrm>
        </p:spPr>
        <p:txBody>
          <a:bodyPr>
            <a:normAutofit fontScale="90000"/>
          </a:bodyPr>
          <a:lstStyle/>
          <a:p>
            <a:pPr algn="ctr"/>
            <a:r>
              <a:rPr lang="it-IT" b="1" dirty="0" smtClean="0"/>
              <a:t>Legge </a:t>
            </a:r>
            <a:r>
              <a:rPr lang="it-IT" b="1" dirty="0" err="1" smtClean="0"/>
              <a:t>stabilita’</a:t>
            </a:r>
            <a:r>
              <a:rPr lang="it-IT" b="1" dirty="0" smtClean="0"/>
              <a:t>-destinatari (COMMA 550)</a:t>
            </a:r>
            <a:endParaRPr lang="it-IT" b="1" dirty="0"/>
          </a:p>
        </p:txBody>
      </p:sp>
      <p:sp>
        <p:nvSpPr>
          <p:cNvPr id="3" name="Segnaposto contenuto 2"/>
          <p:cNvSpPr>
            <a:spLocks noGrp="1"/>
          </p:cNvSpPr>
          <p:nvPr>
            <p:ph sz="quarter" idx="1"/>
          </p:nvPr>
        </p:nvSpPr>
        <p:spPr>
          <a:xfrm>
            <a:off x="457200" y="1047750"/>
            <a:ext cx="8229600" cy="3886200"/>
          </a:xfrm>
          <a:ln>
            <a:solidFill>
              <a:schemeClr val="tx2"/>
            </a:solidFill>
          </a:ln>
        </p:spPr>
        <p:txBody>
          <a:bodyPr>
            <a:normAutofit fontScale="85000" lnSpcReduction="20000"/>
          </a:bodyPr>
          <a:lstStyle/>
          <a:p>
            <a:r>
              <a:rPr lang="it-IT" dirty="0" smtClean="0"/>
              <a:t>Aziende speciali</a:t>
            </a:r>
          </a:p>
          <a:p>
            <a:r>
              <a:rPr lang="it-IT" dirty="0" smtClean="0"/>
              <a:t>Istituzioni</a:t>
            </a:r>
          </a:p>
          <a:p>
            <a:r>
              <a:rPr lang="it-IT" dirty="0" err="1" smtClean="0"/>
              <a:t>Societa’</a:t>
            </a:r>
            <a:r>
              <a:rPr lang="it-IT" dirty="0" smtClean="0"/>
              <a:t> partecipate 			elenco Istat </a:t>
            </a:r>
            <a:r>
              <a:rPr lang="it-IT" sz="2000" i="1" dirty="0" smtClean="0"/>
              <a:t>(In house, miste, totalmente partecipate)</a:t>
            </a:r>
            <a:r>
              <a:rPr lang="it-IT" dirty="0" smtClean="0"/>
              <a:t>   </a:t>
            </a:r>
          </a:p>
          <a:p>
            <a:pPr algn="ctr">
              <a:buNone/>
            </a:pPr>
            <a:r>
              <a:rPr lang="it-IT" dirty="0" smtClean="0"/>
              <a:t>No fondazioni (controllo Fondazioni </a:t>
            </a:r>
            <a:r>
              <a:rPr lang="it-IT" dirty="0" err="1" smtClean="0"/>
              <a:t>C.Conti</a:t>
            </a:r>
            <a:r>
              <a:rPr lang="it-IT" dirty="0" smtClean="0"/>
              <a:t> sez. Lazio 151/2013)</a:t>
            </a:r>
          </a:p>
          <a:p>
            <a:r>
              <a:rPr lang="it-IT" dirty="0" smtClean="0"/>
              <a:t>ELIMINATE LE DISPOSIZIONI SU LIQUIDAZIONE E SCIOGLIMENTO DELLE SOCIETA’, </a:t>
            </a:r>
          </a:p>
          <a:p>
            <a:r>
              <a:rPr lang="it-IT" dirty="0" smtClean="0"/>
              <a:t>RELAZIONE DIRETTA TRA EFFICIENZA GESTIONALE E DINAMICHE ECONOMICO-FINANZIARE DELL’ENTE LOCALE;</a:t>
            </a:r>
          </a:p>
          <a:p>
            <a:r>
              <a:rPr lang="it-IT" dirty="0" smtClean="0"/>
              <a:t>SANZIONI PER AMMINISTRATORI FINO ALLA REVOCA;</a:t>
            </a:r>
          </a:p>
          <a:p>
            <a:r>
              <a:rPr lang="it-IT" dirty="0" smtClean="0"/>
              <a:t>IL RUOLO DELL’ENTE LOCALE SOCIO E’ RAFFORZATO.</a:t>
            </a:r>
          </a:p>
          <a:p>
            <a:pPr algn="ctr">
              <a:buNone/>
            </a:pPr>
            <a:endParaRPr lang="it-IT" dirty="0" smtClean="0"/>
          </a:p>
        </p:txBody>
      </p:sp>
      <p:sp>
        <p:nvSpPr>
          <p:cNvPr id="5" name="Freccia a destra 4"/>
          <p:cNvSpPr/>
          <p:nvPr/>
        </p:nvSpPr>
        <p:spPr>
          <a:xfrm>
            <a:off x="3962400" y="15049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534400" cy="857250"/>
          </a:xfrm>
        </p:spPr>
        <p:txBody>
          <a:bodyPr>
            <a:normAutofit fontScale="90000"/>
          </a:bodyPr>
          <a:lstStyle/>
          <a:p>
            <a:pPr algn="ctr"/>
            <a:r>
              <a:rPr lang="it-IT" b="1" dirty="0" smtClean="0">
                <a:solidFill>
                  <a:schemeClr val="tx1"/>
                </a:solidFill>
              </a:rPr>
              <a:t>Concorso conseguimento degli obiettivi di finanza pubblica (comma 553)</a:t>
            </a:r>
            <a:endParaRPr lang="it-IT" b="1" dirty="0">
              <a:solidFill>
                <a:schemeClr val="tx1"/>
              </a:solidFill>
            </a:endParaRPr>
          </a:p>
        </p:txBody>
      </p:sp>
      <p:sp>
        <p:nvSpPr>
          <p:cNvPr id="3" name="Segnaposto contenuto 2"/>
          <p:cNvSpPr>
            <a:spLocks noGrp="1"/>
          </p:cNvSpPr>
          <p:nvPr>
            <p:ph sz="quarter" idx="1"/>
          </p:nvPr>
        </p:nvSpPr>
        <p:spPr>
          <a:xfrm>
            <a:off x="381000" y="1200150"/>
            <a:ext cx="8305800" cy="3733800"/>
          </a:xfrm>
          <a:ln>
            <a:solidFill>
              <a:srgbClr val="7030A0"/>
            </a:solidFill>
          </a:ln>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buNone/>
            </a:pPr>
            <a:r>
              <a:rPr lang="it-IT" dirty="0" smtClean="0"/>
              <a:t>   Dall’esercizio 2014 </a:t>
            </a:r>
            <a:r>
              <a:rPr lang="it-IT" u="sng" dirty="0" smtClean="0"/>
              <a:t>le aziende speciali, le istituzioni e le società a partecipazione di maggioranza, diretta e indiretta, </a:t>
            </a:r>
            <a:r>
              <a:rPr lang="it-IT" dirty="0" smtClean="0"/>
              <a:t>delle pubbliche amministrazioni locali devono concorrere alla realizzazione degli obiettivi di finanza pubblica attraverso il perseguimento della </a:t>
            </a:r>
            <a:r>
              <a:rPr lang="it-IT" b="1" dirty="0" smtClean="0"/>
              <a:t>sana gestione dei servizi, </a:t>
            </a:r>
            <a:r>
              <a:rPr lang="it-IT" dirty="0" smtClean="0"/>
              <a:t>secondo </a:t>
            </a:r>
            <a:r>
              <a:rPr lang="it-IT" b="1" dirty="0" smtClean="0"/>
              <a:t>criteri di economicità e di efficienza </a:t>
            </a:r>
            <a:r>
              <a:rPr lang="it-IT" dirty="0" smtClean="0"/>
              <a:t>. </a:t>
            </a:r>
          </a:p>
          <a:p>
            <a:pPr algn="just">
              <a:buNone/>
            </a:pPr>
            <a:r>
              <a:rPr lang="it-IT" dirty="0" smtClean="0"/>
              <a:t>  CONCETTO DI SANA GESTIONE = CORTE CONTI VENETO</a:t>
            </a:r>
          </a:p>
          <a:p>
            <a:pPr algn="just">
              <a:buNone/>
            </a:pPr>
            <a:r>
              <a:rPr lang="it-IT" b="1" dirty="0" smtClean="0"/>
              <a:t>			Superamento Patto </a:t>
            </a:r>
            <a:r>
              <a:rPr lang="it-IT" b="1" dirty="0" err="1" smtClean="0"/>
              <a:t>Stabilita’</a:t>
            </a:r>
            <a:endParaRPr lang="it-IT" b="1" dirty="0" smtClean="0"/>
          </a:p>
          <a:p>
            <a:pPr algn="just">
              <a:buNone/>
            </a:pPr>
            <a:endParaRPr lang="it-IT" dirty="0">
              <a:solidFill>
                <a:schemeClr val="tx1"/>
              </a:solidFill>
            </a:endParaRPr>
          </a:p>
        </p:txBody>
      </p:sp>
    </p:spTree>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153400" cy="613171"/>
          </a:xfrm>
        </p:spPr>
        <p:txBody>
          <a:bodyPr>
            <a:normAutofit/>
          </a:bodyPr>
          <a:lstStyle/>
          <a:p>
            <a:pPr algn="ctr"/>
            <a:r>
              <a:rPr lang="it-IT" b="1" dirty="0" smtClean="0">
                <a:solidFill>
                  <a:schemeClr val="tx1"/>
                </a:solidFill>
              </a:rPr>
              <a:t>Sanzioni (comma 554)</a:t>
            </a:r>
            <a:endParaRPr lang="it-IT" b="1" dirty="0">
              <a:solidFill>
                <a:schemeClr val="tx1"/>
              </a:solidFill>
            </a:endParaRPr>
          </a:p>
        </p:txBody>
      </p:sp>
      <p:sp>
        <p:nvSpPr>
          <p:cNvPr id="5" name="Segnaposto contenuto 4"/>
          <p:cNvSpPr>
            <a:spLocks noGrp="1"/>
          </p:cNvSpPr>
          <p:nvPr>
            <p:ph sz="quarter" idx="1"/>
          </p:nvPr>
        </p:nvSpPr>
        <p:spPr>
          <a:xfrm>
            <a:off x="228600" y="895350"/>
            <a:ext cx="8382000" cy="4038600"/>
          </a:xfrm>
        </p:spPr>
        <p:style>
          <a:lnRef idx="2">
            <a:schemeClr val="accent4"/>
          </a:lnRef>
          <a:fillRef idx="1">
            <a:schemeClr val="lt1"/>
          </a:fillRef>
          <a:effectRef idx="0">
            <a:schemeClr val="accent4"/>
          </a:effectRef>
          <a:fontRef idx="minor">
            <a:schemeClr val="dk1"/>
          </a:fontRef>
        </p:style>
        <p:txBody>
          <a:bodyPr>
            <a:normAutofit fontScale="77500" lnSpcReduction="20000"/>
          </a:bodyPr>
          <a:lstStyle/>
          <a:p>
            <a:pPr algn="just">
              <a:buNone/>
            </a:pPr>
            <a:r>
              <a:rPr lang="it-IT" b="1" dirty="0" smtClean="0"/>
              <a:t>   A decorrere dall’esercizio 2015, </a:t>
            </a:r>
            <a:r>
              <a:rPr lang="it-IT" dirty="0" smtClean="0"/>
              <a:t>le aziende speciali, le istituzioni e le società a partecipazione di maggioranza, diretta e indiretta, delle pubbliche amministrazioni locali sono obbligate a deliberare una riduzione </a:t>
            </a:r>
            <a:r>
              <a:rPr lang="it-IT" b="1" dirty="0" smtClean="0"/>
              <a:t>del 30% del compenso </a:t>
            </a:r>
            <a:r>
              <a:rPr lang="it-IT" dirty="0" smtClean="0"/>
              <a:t>previsto per i componenti dell’organo amministrativo nel caso in cui siano verificate entrambe le seguenti condizioni:</a:t>
            </a:r>
          </a:p>
          <a:p>
            <a:r>
              <a:rPr lang="it-IT" dirty="0" smtClean="0"/>
              <a:t>che tali società siano titolari di </a:t>
            </a:r>
            <a:r>
              <a:rPr lang="it-IT" b="1" dirty="0" smtClean="0"/>
              <a:t>affidamenti diretti  (SENZA GARA) </a:t>
            </a:r>
            <a:r>
              <a:rPr lang="it-IT" dirty="0" smtClean="0"/>
              <a:t>da parte di soggetti pubblici dai quali si origina una quota superiore all’80% del loro valore della produzione;</a:t>
            </a:r>
          </a:p>
          <a:p>
            <a:r>
              <a:rPr lang="it-IT" dirty="0" smtClean="0"/>
              <a:t>che nei tre esercizi precedenti (2012-2013-2014) abbiano conseguito un risultato economico negativo.</a:t>
            </a:r>
          </a:p>
          <a:p>
            <a:pPr>
              <a:buNone/>
            </a:pPr>
            <a:r>
              <a:rPr lang="it-IT" dirty="0" smtClean="0"/>
              <a:t>    </a:t>
            </a:r>
            <a:r>
              <a:rPr lang="it-IT" b="1" dirty="0" smtClean="0"/>
              <a:t>SE LA SITUAZIONE DEFICITARIA PERDURA NEI DUE ANNI SUCCESSIVI REVOCA AMMINISTRATORI PER GIUSTA CAUSA</a:t>
            </a:r>
          </a:p>
          <a:p>
            <a:pPr>
              <a:buNone/>
            </a:pPr>
            <a:r>
              <a:rPr lang="it-IT" dirty="0" smtClean="0"/>
              <a:t>    Sanatoria: se c’e’ un piano di risanamento approvato dal C.C. </a:t>
            </a:r>
          </a:p>
          <a:p>
            <a:pPr algn="just">
              <a:buNone/>
            </a:pPr>
            <a:endParaRPr lang="it-IT" dirty="0"/>
          </a:p>
        </p:txBody>
      </p:sp>
    </p:spTree>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3400" y="209550"/>
            <a:ext cx="7848600" cy="857250"/>
          </a:xfrm>
        </p:spPr>
        <p:txBody>
          <a:bodyPr/>
          <a:lstStyle/>
          <a:p>
            <a:pPr algn="ctr"/>
            <a:r>
              <a:rPr lang="it-IT" b="1" dirty="0" smtClean="0">
                <a:solidFill>
                  <a:schemeClr val="tx1"/>
                </a:solidFill>
              </a:rPr>
              <a:t>Sanzioni (COMMA 555)</a:t>
            </a:r>
            <a:endParaRPr lang="it-IT" b="1" dirty="0">
              <a:solidFill>
                <a:schemeClr val="tx1"/>
              </a:solidFill>
            </a:endParaRPr>
          </a:p>
        </p:txBody>
      </p:sp>
      <p:sp>
        <p:nvSpPr>
          <p:cNvPr id="3" name="Segnaposto contenuto 2"/>
          <p:cNvSpPr>
            <a:spLocks noGrp="1"/>
          </p:cNvSpPr>
          <p:nvPr>
            <p:ph sz="quarter" idx="1"/>
          </p:nvPr>
        </p:nvSpPr>
        <p:spPr>
          <a:xfrm>
            <a:off x="457200" y="1123950"/>
            <a:ext cx="8229600" cy="3657600"/>
          </a:xfrm>
          <a:solidFill>
            <a:schemeClr val="bg2"/>
          </a:solidFill>
          <a:ln>
            <a:solidFill>
              <a:schemeClr val="bg1">
                <a:lumMod val="85000"/>
              </a:schemeClr>
            </a:solidFill>
          </a:ln>
        </p:spPr>
        <p:style>
          <a:lnRef idx="0">
            <a:schemeClr val="accent5"/>
          </a:lnRef>
          <a:fillRef idx="3">
            <a:schemeClr val="accent5"/>
          </a:fillRef>
          <a:effectRef idx="3">
            <a:schemeClr val="accent5"/>
          </a:effectRef>
          <a:fontRef idx="minor">
            <a:schemeClr val="lt1"/>
          </a:fontRef>
        </p:style>
        <p:txBody>
          <a:bodyPr>
            <a:normAutofit fontScale="47500" lnSpcReduction="20000"/>
          </a:bodyPr>
          <a:lstStyle/>
          <a:p>
            <a:pPr>
              <a:buNone/>
            </a:pPr>
            <a:r>
              <a:rPr lang="it-IT" sz="2800" dirty="0" smtClean="0">
                <a:solidFill>
                  <a:schemeClr val="tx1"/>
                </a:solidFill>
              </a:rPr>
              <a:t>   </a:t>
            </a:r>
          </a:p>
          <a:p>
            <a:pPr>
              <a:buNone/>
            </a:pPr>
            <a:r>
              <a:rPr lang="it-IT" sz="3600" dirty="0" smtClean="0">
                <a:solidFill>
                  <a:schemeClr val="tx1"/>
                </a:solidFill>
              </a:rPr>
              <a:t>      Si riferisce alle società </a:t>
            </a:r>
            <a:r>
              <a:rPr lang="it-IT" sz="3600" b="1" dirty="0" smtClean="0">
                <a:solidFill>
                  <a:schemeClr val="tx1"/>
                </a:solidFill>
              </a:rPr>
              <a:t>strumentali, </a:t>
            </a:r>
            <a:r>
              <a:rPr lang="it-IT" sz="3600" dirty="0" smtClean="0">
                <a:solidFill>
                  <a:schemeClr val="tx1"/>
                </a:solidFill>
              </a:rPr>
              <a:t>in quanto si prevede che, a decorrere dall’esercizio 2017, </a:t>
            </a:r>
            <a:r>
              <a:rPr lang="it-IT" sz="3600" u="sng" dirty="0" smtClean="0">
                <a:solidFill>
                  <a:schemeClr val="tx1"/>
                </a:solidFill>
              </a:rPr>
              <a:t>in caso di risultato negativo per quattro dei cinque esercizi precedenti, </a:t>
            </a:r>
            <a:r>
              <a:rPr lang="it-IT" sz="3600" dirty="0" smtClean="0">
                <a:solidFill>
                  <a:schemeClr val="tx1"/>
                </a:solidFill>
              </a:rPr>
              <a:t>i soggetti di cui al comma 554, diversi dalle società che svolgono SPL, sono posti in liquidazione entro 6 mesi dalla data di approvazione del bilancio o del rendiconto relativo all’ultimo esercizio. </a:t>
            </a:r>
          </a:p>
          <a:p>
            <a:pPr>
              <a:buNone/>
            </a:pPr>
            <a:r>
              <a:rPr lang="it-IT" sz="3600" b="1" dirty="0" smtClean="0">
                <a:solidFill>
                  <a:schemeClr val="tx1"/>
                </a:solidFill>
              </a:rPr>
              <a:t>    SANZIONE: nullità </a:t>
            </a:r>
            <a:r>
              <a:rPr lang="it-IT" sz="3600" dirty="0" smtClean="0">
                <a:solidFill>
                  <a:schemeClr val="tx1"/>
                </a:solidFill>
              </a:rPr>
              <a:t>di tutti gli atti di gestione assunti e la responsabilità erariale dei soci.</a:t>
            </a:r>
          </a:p>
          <a:p>
            <a:pPr>
              <a:buNone/>
            </a:pPr>
            <a:r>
              <a:rPr lang="it-IT" sz="3600" dirty="0" smtClean="0">
                <a:solidFill>
                  <a:schemeClr val="tx1"/>
                </a:solidFill>
              </a:rPr>
              <a:t>    </a:t>
            </a:r>
            <a:r>
              <a:rPr lang="it-IT" sz="3600" b="1" dirty="0" smtClean="0">
                <a:solidFill>
                  <a:schemeClr val="tx1"/>
                </a:solidFill>
              </a:rPr>
              <a:t>LE AZIENDE SPECIALI RIENTRANO (liquidazione in caso di 4 esercizi negativi su 5)</a:t>
            </a:r>
          </a:p>
          <a:p>
            <a:pPr>
              <a:buNone/>
            </a:pPr>
            <a:r>
              <a:rPr lang="it-IT" sz="3600" b="1" dirty="0" smtClean="0">
                <a:solidFill>
                  <a:schemeClr val="tx1"/>
                </a:solidFill>
              </a:rPr>
              <a:t>    DECORRENZA: DAL 2017 </a:t>
            </a:r>
            <a:r>
              <a:rPr lang="it-IT" sz="3600" dirty="0" smtClean="0">
                <a:solidFill>
                  <a:schemeClr val="tx1"/>
                </a:solidFill>
              </a:rPr>
              <a:t>(il legislatore vuole prendere tempo, la liquidazione rinviata al 2017)</a:t>
            </a:r>
          </a:p>
          <a:p>
            <a:pPr>
              <a:buNone/>
            </a:pPr>
            <a:endParaRPr lang="it-IT" sz="1800" dirty="0" smtClean="0"/>
          </a:p>
          <a:p>
            <a:pPr>
              <a:buNone/>
            </a:pPr>
            <a:r>
              <a:rPr lang="it-IT" sz="1800" dirty="0" smtClean="0"/>
              <a:t/>
            </a:r>
            <a:br>
              <a:rPr lang="it-IT" sz="1800" dirty="0" smtClean="0"/>
            </a:br>
            <a:r>
              <a:rPr lang="it-IT" sz="1800" dirty="0" smtClean="0"/>
              <a:t> </a:t>
            </a:r>
            <a:r>
              <a:rPr lang="it-IT" sz="3700" dirty="0" smtClean="0"/>
              <a:t> </a:t>
            </a:r>
          </a:p>
          <a:p>
            <a:endParaRPr lang="it-IT" dirty="0"/>
          </a:p>
        </p:txBody>
      </p:sp>
    </p:spTree>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chemeClr val="tx1"/>
                </a:solidFill>
              </a:rPr>
              <a:t>Modifica normativa riferimento trasporto pubblico locale (comma 556)</a:t>
            </a:r>
            <a:endParaRPr lang="it-IT" b="1" dirty="0">
              <a:solidFill>
                <a:schemeClr val="tx1"/>
              </a:solidFill>
            </a:endParaRPr>
          </a:p>
        </p:txBody>
      </p:sp>
      <p:sp>
        <p:nvSpPr>
          <p:cNvPr id="3" name="Segnaposto contenuto 2"/>
          <p:cNvSpPr>
            <a:spLocks noGrp="1"/>
          </p:cNvSpPr>
          <p:nvPr>
            <p:ph sz="quarter" idx="1"/>
          </p:nvPr>
        </p:nvSpPr>
        <p:spPr>
          <a:xfrm>
            <a:off x="609600" y="1123950"/>
            <a:ext cx="7848600" cy="38100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lgn="just">
              <a:buNone/>
            </a:pPr>
            <a:r>
              <a:rPr lang="it-IT" dirty="0" smtClean="0"/>
              <a:t>   Modifica dell’art. 18 comma 2 lettera a) del </a:t>
            </a:r>
            <a:r>
              <a:rPr lang="it-IT" dirty="0" err="1" smtClean="0"/>
              <a:t>D.Lgs.</a:t>
            </a:r>
            <a:r>
              <a:rPr lang="it-IT" dirty="0" smtClean="0"/>
              <a:t> 422/1997 (c.d. “Decreto Burlando”), relativo al conferimento alle Regioni ed agli Enti locali di funzioni e compiti in materia di trasporto pubblico locale, prevedendo che le società che, in Italia o all’estero, sono destinatarie di affidamenti non conformi al combinato disposto degli articoli 5 e 8, paragrafo 3, del regolamento (CE) n. 1370/2007 del Parlamento europeo e del Consiglio del 23 ottobre 2007, e la cui durata ecceda il termine del 03/12/2019, non possono partecipare ad alcuna procedura per l’affidamento dei servizi, anche se già avviata alla data dell’01/</a:t>
            </a:r>
            <a:r>
              <a:rPr lang="it-IT" dirty="0" err="1" smtClean="0"/>
              <a:t>01</a:t>
            </a:r>
            <a:r>
              <a:rPr lang="it-IT" dirty="0" smtClean="0"/>
              <a:t>/2014.</a:t>
            </a:r>
            <a:endParaRPr lang="it-IT" b="1" dirty="0" smtClean="0">
              <a:solidFill>
                <a:srgbClr val="002060"/>
              </a:solidFill>
            </a:endParaRPr>
          </a:p>
        </p:txBody>
      </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7924800" cy="857250"/>
          </a:xfrm>
        </p:spPr>
        <p:txBody>
          <a:bodyPr>
            <a:normAutofit fontScale="90000"/>
          </a:bodyPr>
          <a:lstStyle/>
          <a:p>
            <a:pPr algn="ctr"/>
            <a:r>
              <a:rPr lang="it-IT" b="1" dirty="0" smtClean="0">
                <a:solidFill>
                  <a:schemeClr val="tx1"/>
                </a:solidFill>
              </a:rPr>
              <a:t>LA CLASSIFICAZIONE DEI SERVIZI PUBBLICI LOCALI- enti locali-</a:t>
            </a:r>
            <a:endParaRPr lang="it-IT" dirty="0"/>
          </a:p>
        </p:txBody>
      </p:sp>
      <p:sp>
        <p:nvSpPr>
          <p:cNvPr id="5" name="Segnaposto contenuto 4"/>
          <p:cNvSpPr>
            <a:spLocks noGrp="1"/>
          </p:cNvSpPr>
          <p:nvPr>
            <p:ph sz="quarter" idx="1"/>
          </p:nvPr>
        </p:nvSpPr>
        <p:spPr>
          <a:xfrm>
            <a:off x="457200" y="1352550"/>
            <a:ext cx="3886200" cy="3048000"/>
          </a:xfrm>
          <a:solidFill>
            <a:schemeClr val="accent2">
              <a:lumMod val="20000"/>
              <a:lumOff val="80000"/>
            </a:schemeClr>
          </a:solidFill>
          <a:ln>
            <a:solidFill>
              <a:srgbClr val="00B0F0"/>
            </a:solidFill>
          </a:ln>
        </p:spPr>
        <p:txBody>
          <a:bodyPr>
            <a:normAutofit fontScale="92500" lnSpcReduction="20000"/>
          </a:bodyPr>
          <a:lstStyle/>
          <a:p>
            <a:pPr algn="ctr">
              <a:buNone/>
            </a:pPr>
            <a:r>
              <a:rPr lang="it-IT" b="1" dirty="0" smtClean="0"/>
              <a:t>Legge 142/1990</a:t>
            </a:r>
          </a:p>
          <a:p>
            <a:pPr algn="ctr">
              <a:buNone/>
            </a:pPr>
            <a:r>
              <a:rPr lang="it-IT" b="1" dirty="0" smtClean="0"/>
              <a:t>Ordinamento Autonomie Locali</a:t>
            </a:r>
          </a:p>
          <a:p>
            <a:pPr algn="ctr">
              <a:buNone/>
            </a:pPr>
            <a:endParaRPr lang="it-IT" b="1" dirty="0" smtClean="0"/>
          </a:p>
          <a:p>
            <a:r>
              <a:rPr lang="it-IT" sz="2600" dirty="0" smtClean="0"/>
              <a:t>Servizi a rilevanza economica ed imprenditoriale</a:t>
            </a:r>
          </a:p>
          <a:p>
            <a:r>
              <a:rPr lang="it-IT" sz="2600" dirty="0" smtClean="0"/>
              <a:t>Servizi privi di rilevanza economica</a:t>
            </a:r>
            <a:endParaRPr lang="it-IT" sz="2600" dirty="0"/>
          </a:p>
        </p:txBody>
      </p:sp>
      <p:sp>
        <p:nvSpPr>
          <p:cNvPr id="6" name="Segnaposto contenuto 5"/>
          <p:cNvSpPr>
            <a:spLocks noGrp="1"/>
          </p:cNvSpPr>
          <p:nvPr>
            <p:ph sz="quarter" idx="2"/>
          </p:nvPr>
        </p:nvSpPr>
        <p:spPr>
          <a:xfrm>
            <a:off x="4648200" y="1352550"/>
            <a:ext cx="3810000" cy="3124200"/>
          </a:xfrm>
          <a:solidFill>
            <a:schemeClr val="bg2"/>
          </a:solidFill>
          <a:ln>
            <a:solidFill>
              <a:srgbClr val="00B0F0"/>
            </a:solidFill>
          </a:ln>
        </p:spPr>
        <p:txBody>
          <a:bodyPr>
            <a:normAutofit fontScale="92500" lnSpcReduction="20000"/>
          </a:bodyPr>
          <a:lstStyle/>
          <a:p>
            <a:pPr algn="ctr">
              <a:buNone/>
            </a:pPr>
            <a:r>
              <a:rPr lang="it-IT" b="1" dirty="0" smtClean="0"/>
              <a:t>Legge 448/2001 </a:t>
            </a:r>
          </a:p>
          <a:p>
            <a:pPr algn="ctr">
              <a:buNone/>
            </a:pPr>
            <a:r>
              <a:rPr lang="it-IT" b="1" dirty="0" smtClean="0"/>
              <a:t>(finanziaria 2002)</a:t>
            </a:r>
          </a:p>
          <a:p>
            <a:pPr algn="ctr">
              <a:buNone/>
            </a:pPr>
            <a:endParaRPr lang="it-IT" sz="2600" b="1" dirty="0" smtClean="0"/>
          </a:p>
          <a:p>
            <a:r>
              <a:rPr lang="it-IT" sz="2600" dirty="0" smtClean="0"/>
              <a:t>Servizi a rilevanza industriale (</a:t>
            </a:r>
            <a:r>
              <a:rPr lang="it-IT" sz="2600" u="sng" dirty="0" smtClean="0"/>
              <a:t>art. 113 </a:t>
            </a:r>
            <a:r>
              <a:rPr lang="it-IT" sz="2600" u="sng" dirty="0" err="1" smtClean="0"/>
              <a:t>Tuel</a:t>
            </a:r>
            <a:r>
              <a:rPr lang="it-IT" sz="2600" dirty="0" smtClean="0"/>
              <a:t>)</a:t>
            </a:r>
          </a:p>
          <a:p>
            <a:r>
              <a:rPr lang="it-IT" sz="2600" dirty="0" smtClean="0"/>
              <a:t>Servizi privi di rilevanza industriale </a:t>
            </a:r>
            <a:r>
              <a:rPr lang="it-IT" sz="2600" u="sng" dirty="0" smtClean="0"/>
              <a:t>(art. 113 bis </a:t>
            </a:r>
            <a:r>
              <a:rPr lang="it-IT" sz="2600" u="sng" dirty="0" err="1" smtClean="0"/>
              <a:t>Tuel</a:t>
            </a:r>
            <a:r>
              <a:rPr lang="it-IT" sz="2600" u="sng" dirty="0" smtClean="0"/>
              <a:t>)</a:t>
            </a:r>
            <a:endParaRPr lang="it-IT" sz="2600" u="sng" dirty="0"/>
          </a:p>
        </p:txBody>
      </p:sp>
    </p:spTree>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p:spPr>
        <p:txBody>
          <a:bodyPr>
            <a:normAutofit fontScale="90000"/>
          </a:bodyPr>
          <a:lstStyle/>
          <a:p>
            <a:pPr algn="ctr"/>
            <a:r>
              <a:rPr lang="it-IT" dirty="0" smtClean="0">
                <a:solidFill>
                  <a:schemeClr val="tx1"/>
                </a:solidFill>
              </a:rPr>
              <a:t>Modifica divieti e limitazioni assunzioni di personale (comma 557)</a:t>
            </a:r>
            <a:endParaRPr lang="it-IT" dirty="0">
              <a:solidFill>
                <a:schemeClr val="tx1"/>
              </a:solidFill>
            </a:endParaRPr>
          </a:p>
        </p:txBody>
      </p:sp>
      <p:sp>
        <p:nvSpPr>
          <p:cNvPr id="5" name="Segnaposto contenuto 4"/>
          <p:cNvSpPr>
            <a:spLocks noGrp="1"/>
          </p:cNvSpPr>
          <p:nvPr>
            <p:ph sz="quarter" idx="1"/>
          </p:nvPr>
        </p:nvSpPr>
        <p:spPr>
          <a:xfrm>
            <a:off x="381000" y="1047750"/>
            <a:ext cx="8305800" cy="3886200"/>
          </a:xfrm>
        </p:spPr>
        <p:style>
          <a:lnRef idx="1">
            <a:schemeClr val="accent4"/>
          </a:lnRef>
          <a:fillRef idx="2">
            <a:schemeClr val="accent4"/>
          </a:fillRef>
          <a:effectRef idx="1">
            <a:schemeClr val="accent4"/>
          </a:effectRef>
          <a:fontRef idx="minor">
            <a:schemeClr val="dk1"/>
          </a:fontRef>
        </p:style>
        <p:txBody>
          <a:bodyPr>
            <a:normAutofit fontScale="47500" lnSpcReduction="20000"/>
          </a:bodyPr>
          <a:lstStyle/>
          <a:p>
            <a:pPr>
              <a:buNone/>
            </a:pPr>
            <a:r>
              <a:rPr lang="it-IT" dirty="0" smtClean="0"/>
              <a:t>      </a:t>
            </a:r>
            <a:r>
              <a:rPr lang="it-IT" sz="2900" dirty="0" smtClean="0"/>
              <a:t>Sostituzione totale del </a:t>
            </a:r>
            <a:r>
              <a:rPr lang="it-IT" sz="2900" b="1" u="sng" dirty="0" smtClean="0"/>
              <a:t>comma 2-bis dell’art. 18 del D.L. 112/2008 </a:t>
            </a:r>
            <a:r>
              <a:rPr lang="it-IT" sz="2900" b="1" u="sng" dirty="0" err="1" smtClean="0"/>
              <a:t>conv</a:t>
            </a:r>
            <a:r>
              <a:rPr lang="it-IT" sz="2900" b="1" u="sng" dirty="0" smtClean="0"/>
              <a:t> nella L. 133/2008, </a:t>
            </a:r>
            <a:r>
              <a:rPr lang="it-IT" sz="2900" dirty="0" smtClean="0"/>
              <a:t>relativo all’estensione alle società pubbliche:</a:t>
            </a:r>
          </a:p>
          <a:p>
            <a:pPr>
              <a:buFont typeface="Wingdings" pitchFamily="2" charset="2"/>
              <a:buChar char="ü"/>
            </a:pPr>
            <a:r>
              <a:rPr lang="it-IT" sz="2900" dirty="0" smtClean="0"/>
              <a:t> dei divieti e delle limitazioni all’assunzione del personale previste per le Amministrazioni controllanti, delle politiche per il contenimento degli oneri contrattuali e delle altre voci di natura retributiva o </a:t>
            </a:r>
            <a:r>
              <a:rPr lang="it-IT" sz="2900" dirty="0" err="1" smtClean="0"/>
              <a:t>indennitaria</a:t>
            </a:r>
            <a:r>
              <a:rPr lang="it-IT" sz="2900" dirty="0" smtClean="0"/>
              <a:t> e per le consulenze.</a:t>
            </a:r>
          </a:p>
          <a:p>
            <a:pPr algn="ctr">
              <a:buNone/>
            </a:pPr>
            <a:r>
              <a:rPr lang="it-IT" sz="2900" b="1" dirty="0" smtClean="0"/>
              <a:t>Il nuovo comma 2-bis, in estrema sintesi, prevede le seguenti novità:</a:t>
            </a:r>
          </a:p>
          <a:p>
            <a:pPr>
              <a:buNone/>
            </a:pPr>
            <a:r>
              <a:rPr lang="it-IT" sz="2900" dirty="0" smtClean="0"/>
              <a:t>1. è stato ampliato </a:t>
            </a:r>
            <a:r>
              <a:rPr lang="it-IT" sz="2900" u="sng" dirty="0" smtClean="0"/>
              <a:t>l’ambito soggettivo </a:t>
            </a:r>
            <a:r>
              <a:rPr lang="it-IT" sz="2900" dirty="0" smtClean="0"/>
              <a:t>di applicazione della norma, essendo stato previsto che la stessa trovi applicazione anche alle aziende speciali ed alle istituzioni;</a:t>
            </a:r>
          </a:p>
          <a:p>
            <a:pPr>
              <a:buNone/>
            </a:pPr>
            <a:r>
              <a:rPr lang="it-IT" sz="2900" dirty="0" smtClean="0"/>
              <a:t>2. è stata prevista l’estensione al personale degli organismi partecipati dei vincoli alla retribuzione individuale e alla retribuzione accessoria;</a:t>
            </a:r>
          </a:p>
          <a:p>
            <a:pPr>
              <a:buNone/>
            </a:pPr>
            <a:r>
              <a:rPr lang="it-IT" sz="2900" dirty="0" smtClean="0"/>
              <a:t>3. è stato eliminato l’automatismo che prevedeva l’estensione alle società che gestiscono </a:t>
            </a:r>
            <a:r>
              <a:rPr lang="it-IT" sz="2900" b="1" dirty="0" smtClean="0"/>
              <a:t>SPL a rilevanza economica </a:t>
            </a:r>
            <a:r>
              <a:rPr lang="it-IT" sz="2900" dirty="0" smtClean="0"/>
              <a:t>delle limitazioni imposte alle Amministrazioni controllanti, in modo così da tenere conto delle specifiche esigenze di tali realtà.</a:t>
            </a:r>
          </a:p>
          <a:p>
            <a:pPr algn="ctr">
              <a:buNone/>
            </a:pPr>
            <a:r>
              <a:rPr lang="it-IT" sz="2900" b="1" dirty="0" smtClean="0"/>
              <a:t>I VINCOLI SI APPLICANO A TUTTE LE PARTECIPATE  titolati di affidamenti diretti </a:t>
            </a:r>
          </a:p>
          <a:p>
            <a:pPr algn="ctr">
              <a:buNone/>
            </a:pPr>
            <a:r>
              <a:rPr lang="it-IT" sz="2900" b="1" dirty="0" err="1" smtClean="0"/>
              <a:t>DI</a:t>
            </a:r>
            <a:r>
              <a:rPr lang="it-IT" sz="2900" b="1" dirty="0" smtClean="0"/>
              <a:t> CUI ALL’ELENCO ISTAT</a:t>
            </a:r>
          </a:p>
          <a:p>
            <a:pPr algn="just">
              <a:buNone/>
            </a:pPr>
            <a:endParaRPr lang="it-IT" dirty="0"/>
          </a:p>
        </p:txBody>
      </p:sp>
    </p:spTree>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9550"/>
            <a:ext cx="7924800" cy="857250"/>
          </a:xfrm>
        </p:spPr>
        <p:txBody>
          <a:bodyPr>
            <a:normAutofit fontScale="90000"/>
          </a:bodyPr>
          <a:lstStyle/>
          <a:p>
            <a:pPr algn="ctr"/>
            <a:r>
              <a:rPr lang="it-IT" dirty="0" smtClean="0">
                <a:solidFill>
                  <a:schemeClr val="tx1"/>
                </a:solidFill>
              </a:rPr>
              <a:t>Modifica divieti e limitazioni assunzioni di personale (comma 557)</a:t>
            </a:r>
            <a:endParaRPr lang="it-IT" dirty="0">
              <a:solidFill>
                <a:schemeClr val="tx1"/>
              </a:solidFill>
            </a:endParaRPr>
          </a:p>
        </p:txBody>
      </p:sp>
      <p:sp>
        <p:nvSpPr>
          <p:cNvPr id="5" name="Segnaposto contenuto 4"/>
          <p:cNvSpPr>
            <a:spLocks noGrp="1"/>
          </p:cNvSpPr>
          <p:nvPr>
            <p:ph sz="quarter" idx="1"/>
          </p:nvPr>
        </p:nvSpPr>
        <p:spPr>
          <a:xfrm>
            <a:off x="457200" y="1200150"/>
            <a:ext cx="4114800" cy="3657600"/>
          </a:xfrm>
        </p:spPr>
        <p:style>
          <a:lnRef idx="1">
            <a:schemeClr val="accent4"/>
          </a:lnRef>
          <a:fillRef idx="2">
            <a:schemeClr val="accent4"/>
          </a:fillRef>
          <a:effectRef idx="1">
            <a:schemeClr val="accent4"/>
          </a:effectRef>
          <a:fontRef idx="minor">
            <a:schemeClr val="dk1"/>
          </a:fontRef>
        </p:style>
        <p:txBody>
          <a:bodyPr>
            <a:normAutofit fontScale="62500" lnSpcReduction="20000"/>
          </a:bodyPr>
          <a:lstStyle/>
          <a:p>
            <a:pPr algn="ctr">
              <a:buNone/>
            </a:pPr>
            <a:r>
              <a:rPr lang="it-IT" dirty="0" smtClean="0"/>
              <a:t>  </a:t>
            </a:r>
            <a:r>
              <a:rPr lang="it-IT" b="1" dirty="0" smtClean="0">
                <a:solidFill>
                  <a:schemeClr val="tx1"/>
                </a:solidFill>
              </a:rPr>
              <a:t>ESCLUSIONI:</a:t>
            </a:r>
          </a:p>
          <a:p>
            <a:pPr algn="just">
              <a:buNone/>
            </a:pPr>
            <a:r>
              <a:rPr lang="it-IT" dirty="0" smtClean="0">
                <a:solidFill>
                  <a:schemeClr val="tx1"/>
                </a:solidFill>
              </a:rPr>
              <a:t>    </a:t>
            </a:r>
            <a:r>
              <a:rPr lang="it-IT" sz="2900" dirty="0" smtClean="0"/>
              <a:t>Le società che gestiscono</a:t>
            </a:r>
            <a:r>
              <a:rPr lang="it-IT" sz="2900" b="1" dirty="0" smtClean="0"/>
              <a:t> SPL a rilevanza economica.</a:t>
            </a:r>
          </a:p>
          <a:p>
            <a:pPr algn="just">
              <a:buNone/>
            </a:pPr>
            <a:r>
              <a:rPr lang="it-IT" sz="2900" dirty="0" smtClean="0"/>
              <a:t>   l’Ente locale controllante, nell’esercizio delle prerogative e dei poteri di controllo, dovrà stabilire le modalità e l’applicazione dei citati vincoli </a:t>
            </a:r>
            <a:r>
              <a:rPr lang="it-IT" sz="2900" dirty="0" err="1" smtClean="0"/>
              <a:t>assunzionali</a:t>
            </a:r>
            <a:r>
              <a:rPr lang="it-IT" sz="2900" dirty="0" smtClean="0"/>
              <a:t> e di contenimento delle politiche retributive, che verranno adottate </a:t>
            </a:r>
            <a:r>
              <a:rPr lang="it-IT" sz="2900" u="sng" dirty="0" smtClean="0"/>
              <a:t>con propri provvedimenti.</a:t>
            </a:r>
          </a:p>
          <a:p>
            <a:pPr algn="ctr">
              <a:buNone/>
            </a:pPr>
            <a:r>
              <a:rPr lang="it-IT" sz="2900" b="1" u="sng" dirty="0" smtClean="0"/>
              <a:t>(Atto di indirizzo ente controllante)</a:t>
            </a:r>
          </a:p>
          <a:p>
            <a:pPr algn="just">
              <a:buNone/>
            </a:pPr>
            <a:endParaRPr lang="it-IT" dirty="0"/>
          </a:p>
        </p:txBody>
      </p:sp>
      <p:sp>
        <p:nvSpPr>
          <p:cNvPr id="9" name="Segnaposto contenuto 8"/>
          <p:cNvSpPr>
            <a:spLocks noGrp="1"/>
          </p:cNvSpPr>
          <p:nvPr>
            <p:ph sz="quarter" idx="2"/>
          </p:nvPr>
        </p:nvSpPr>
        <p:spPr>
          <a:xfrm>
            <a:off x="4572000" y="1200150"/>
            <a:ext cx="3962400" cy="3657600"/>
          </a:xfrm>
          <a:solidFill>
            <a:schemeClr val="tx2">
              <a:lumMod val="20000"/>
              <a:lumOff val="80000"/>
            </a:schemeClr>
          </a:solidFill>
          <a:ln>
            <a:solidFill>
              <a:schemeClr val="tx1"/>
            </a:solidFill>
          </a:ln>
        </p:spPr>
        <p:txBody>
          <a:bodyPr>
            <a:normAutofit fontScale="62500" lnSpcReduction="20000"/>
          </a:bodyPr>
          <a:lstStyle/>
          <a:p>
            <a:pPr algn="ctr">
              <a:buNone/>
            </a:pPr>
            <a:r>
              <a:rPr lang="it-IT" dirty="0" smtClean="0"/>
              <a:t>	</a:t>
            </a:r>
            <a:r>
              <a:rPr lang="it-IT" b="1" dirty="0" smtClean="0"/>
              <a:t>DEROGHE:</a:t>
            </a:r>
          </a:p>
          <a:p>
            <a:pPr>
              <a:buNone/>
            </a:pPr>
            <a:r>
              <a:rPr lang="it-IT" b="1" dirty="0" smtClean="0"/>
              <a:t>    motivata deliberazione</a:t>
            </a:r>
            <a:r>
              <a:rPr lang="it-IT" dirty="0" smtClean="0"/>
              <a:t>, per le singole </a:t>
            </a:r>
            <a:r>
              <a:rPr lang="it-IT" b="1" dirty="0" smtClean="0"/>
              <a:t>aziende speciali e istituzioni </a:t>
            </a:r>
            <a:r>
              <a:rPr lang="it-IT" dirty="0" smtClean="0"/>
              <a:t>che gestiscono servizi socio-assistenziali, educativi, scolastici, per l’infanzia, culturali e alla persona, gestione di farmacie, fermo restando l’obbligo di garantire il raggiungimento degli obiettivi di risparmio e di contenimento della spesa di personale. </a:t>
            </a:r>
          </a:p>
          <a:p>
            <a:pPr algn="ctr">
              <a:buNone/>
            </a:pPr>
            <a:r>
              <a:rPr lang="it-IT" b="1" dirty="0" smtClean="0"/>
              <a:t>(Art. 76, comma 7 d.l. 122/2008)</a:t>
            </a:r>
          </a:p>
          <a:p>
            <a:pPr algn="ctr">
              <a:buNone/>
            </a:pPr>
            <a:r>
              <a:rPr lang="it-IT" b="1" dirty="0" smtClean="0"/>
              <a:t>Eliminazione  disposizioni maggior favore per A.S. che gestiscono servizi socio-assistenziali, educativi e farmacie, salvo deroga motivata</a:t>
            </a:r>
          </a:p>
          <a:p>
            <a:endParaRPr lang="it-IT" dirty="0"/>
          </a:p>
        </p:txBody>
      </p:sp>
    </p:spTree>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077200" cy="857250"/>
          </a:xfrm>
        </p:spPr>
        <p:txBody>
          <a:bodyPr>
            <a:normAutofit fontScale="90000"/>
          </a:bodyPr>
          <a:lstStyle/>
          <a:p>
            <a:pPr algn="ctr"/>
            <a:r>
              <a:rPr lang="it-IT" dirty="0" smtClean="0">
                <a:solidFill>
                  <a:schemeClr val="tx1"/>
                </a:solidFill>
              </a:rPr>
              <a:t>Modifica divieti e limitazioni assunzioni di personale (comma 557)</a:t>
            </a:r>
            <a:endParaRPr lang="it-IT" dirty="0">
              <a:solidFill>
                <a:schemeClr val="tx1"/>
              </a:solidFill>
            </a:endParaRPr>
          </a:p>
        </p:txBody>
      </p:sp>
      <p:graphicFrame>
        <p:nvGraphicFramePr>
          <p:cNvPr id="9" name="Segnaposto contenuto 8"/>
          <p:cNvGraphicFramePr>
            <a:graphicFrameLocks noGrp="1"/>
          </p:cNvGraphicFramePr>
          <p:nvPr>
            <p:ph sz="quarter" idx="1"/>
            <p:extLst>
              <p:ext uri="{D42A27DB-BD31-4B8C-83A1-F6EECF244321}">
                <p14:modId xmlns:p14="http://schemas.microsoft.com/office/powerpoint/2010/main" xmlns="" val="1320616251"/>
              </p:ext>
            </p:extLst>
          </p:nvPr>
        </p:nvGraphicFramePr>
        <p:xfrm>
          <a:off x="304800" y="971550"/>
          <a:ext cx="85344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305800" cy="1276350"/>
          </a:xfrm>
        </p:spPr>
        <p:txBody>
          <a:bodyPr>
            <a:normAutofit fontScale="90000"/>
          </a:bodyPr>
          <a:lstStyle/>
          <a:p>
            <a:pPr algn="ctr"/>
            <a:r>
              <a:rPr lang="it-IT" b="1" dirty="0" smtClean="0"/>
              <a:t>Modifiche all’art. 3-bis del D.L. 138/2011 in materia di SPL a rilevanza economica (comma 559)</a:t>
            </a:r>
            <a:endParaRPr lang="it-IT" dirty="0">
              <a:solidFill>
                <a:schemeClr val="tx1"/>
              </a:solidFill>
            </a:endParaRPr>
          </a:p>
        </p:txBody>
      </p:sp>
      <p:sp>
        <p:nvSpPr>
          <p:cNvPr id="3" name="Segnaposto contenuto 2"/>
          <p:cNvSpPr>
            <a:spLocks noGrp="1"/>
          </p:cNvSpPr>
          <p:nvPr>
            <p:ph sz="quarter" idx="1"/>
          </p:nvPr>
        </p:nvSpPr>
        <p:spPr>
          <a:xfrm>
            <a:off x="609600" y="1428750"/>
            <a:ext cx="7848600" cy="3429000"/>
          </a:xfrm>
          <a:solidFill>
            <a:schemeClr val="accent5">
              <a:lumMod val="60000"/>
              <a:lumOff val="40000"/>
            </a:schemeClr>
          </a:solidFill>
        </p:spPr>
        <p:style>
          <a:lnRef idx="0">
            <a:schemeClr val="accent4"/>
          </a:lnRef>
          <a:fillRef idx="3">
            <a:schemeClr val="accent4"/>
          </a:fillRef>
          <a:effectRef idx="3">
            <a:schemeClr val="accent4"/>
          </a:effectRef>
          <a:fontRef idx="minor">
            <a:schemeClr val="lt1"/>
          </a:fontRef>
        </p:style>
        <p:txBody>
          <a:bodyPr>
            <a:normAutofit fontScale="92500"/>
          </a:bodyPr>
          <a:lstStyle/>
          <a:p>
            <a:pPr>
              <a:buFont typeface="Wingdings" pitchFamily="2" charset="2"/>
              <a:buChar char="Ø"/>
            </a:pPr>
            <a:r>
              <a:rPr lang="it-IT" dirty="0" smtClean="0">
                <a:solidFill>
                  <a:schemeClr val="tx1"/>
                </a:solidFill>
              </a:rPr>
              <a:t>   Eliminati commi 5 e 6 dell’art. 3-bis del D.l. 138/2011. Coerenza con il nuovo testo dell’art. 18, comma 2-bis del D.L. 112/2008, </a:t>
            </a:r>
            <a:r>
              <a:rPr lang="it-IT" dirty="0" err="1" smtClean="0">
                <a:solidFill>
                  <a:schemeClr val="tx1"/>
                </a:solidFill>
              </a:rPr>
              <a:t>conv</a:t>
            </a:r>
            <a:r>
              <a:rPr lang="it-IT" dirty="0" smtClean="0">
                <a:solidFill>
                  <a:schemeClr val="tx1"/>
                </a:solidFill>
              </a:rPr>
              <a:t>. nella L. 133/2008.</a:t>
            </a:r>
          </a:p>
          <a:p>
            <a:pPr>
              <a:buNone/>
            </a:pPr>
            <a:r>
              <a:rPr lang="it-IT" dirty="0" smtClean="0">
                <a:solidFill>
                  <a:schemeClr val="tx1"/>
                </a:solidFill>
              </a:rPr>
              <a:t>   Eliminazione dell’estensione del patto di stabilità alle società affidatarie in house di SPL;</a:t>
            </a:r>
          </a:p>
          <a:p>
            <a:pPr>
              <a:buNone/>
            </a:pPr>
            <a:r>
              <a:rPr lang="it-IT" dirty="0" smtClean="0">
                <a:solidFill>
                  <a:schemeClr val="tx1"/>
                </a:solidFill>
              </a:rPr>
              <a:t>   Eliminazione estensione automatica dei divieti e limiti in materia di assunzioni</a:t>
            </a:r>
          </a:p>
          <a:p>
            <a:pPr>
              <a:buNone/>
            </a:pPr>
            <a:r>
              <a:rPr lang="it-IT" dirty="0" smtClean="0">
                <a:solidFill>
                  <a:schemeClr val="tx1"/>
                </a:solidFill>
              </a:rPr>
              <a:t>   </a:t>
            </a:r>
            <a:r>
              <a:rPr lang="it-IT" b="1" dirty="0" smtClean="0">
                <a:solidFill>
                  <a:schemeClr val="tx1"/>
                </a:solidFill>
              </a:rPr>
              <a:t>Il percorso di regolazione viene esteso a tutte le società in house</a:t>
            </a:r>
            <a:endParaRPr lang="it-IT" b="1" dirty="0">
              <a:solidFill>
                <a:schemeClr val="tx1"/>
              </a:solidFill>
            </a:endParaRPr>
          </a:p>
        </p:txBody>
      </p:sp>
    </p:spTree>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458200" cy="1352550"/>
          </a:xfrm>
        </p:spPr>
        <p:txBody>
          <a:bodyPr>
            <a:normAutofit fontScale="90000"/>
          </a:bodyPr>
          <a:lstStyle/>
          <a:p>
            <a:pPr algn="ctr"/>
            <a:r>
              <a:rPr lang="it-IT" b="1" dirty="0" smtClean="0"/>
              <a:t>  Modiche obblighi di pubblicità dei bilanci delle aziende speciali e delle istituzioni (comma 560)</a:t>
            </a:r>
            <a:endParaRPr lang="it-IT" dirty="0">
              <a:solidFill>
                <a:schemeClr val="tx1"/>
              </a:solidFill>
            </a:endParaRPr>
          </a:p>
        </p:txBody>
      </p:sp>
      <p:sp>
        <p:nvSpPr>
          <p:cNvPr id="3" name="Segnaposto contenuto 2"/>
          <p:cNvSpPr>
            <a:spLocks noGrp="1"/>
          </p:cNvSpPr>
          <p:nvPr>
            <p:ph sz="quarter" idx="1"/>
          </p:nvPr>
        </p:nvSpPr>
        <p:spPr>
          <a:xfrm>
            <a:off x="457200" y="1352550"/>
            <a:ext cx="8305800" cy="3581400"/>
          </a:xfrm>
          <a:solidFill>
            <a:schemeClr val="accent5">
              <a:lumMod val="60000"/>
              <a:lumOff val="40000"/>
            </a:schemeClr>
          </a:solidFill>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buNone/>
            </a:pPr>
            <a:r>
              <a:rPr lang="it-IT" dirty="0" smtClean="0"/>
              <a:t>    Ha sostituito il comma 5-bis all’art. 114 del TUEL, eliminando per le </a:t>
            </a:r>
            <a:r>
              <a:rPr lang="it-IT" b="1" dirty="0" smtClean="0"/>
              <a:t>aziende speciali e le istituzioni, </a:t>
            </a:r>
            <a:r>
              <a:rPr lang="it-IT" dirty="0" smtClean="0"/>
              <a:t>fra l’altro, la previsione relativa </a:t>
            </a:r>
            <a:r>
              <a:rPr lang="it-IT" u="sng" dirty="0" smtClean="0"/>
              <a:t>all’assoggettamento al Patto di Stabilità </a:t>
            </a:r>
            <a:r>
              <a:rPr lang="it-IT" dirty="0" smtClean="0"/>
              <a:t>e quella che assoggettava tali organismi ai divieti e alle limitazioni previste per gli Enti locali </a:t>
            </a:r>
            <a:r>
              <a:rPr lang="it-IT" u="sng" dirty="0" smtClean="0"/>
              <a:t>in materia di assunzioni di personale </a:t>
            </a:r>
            <a:r>
              <a:rPr lang="it-IT" dirty="0" smtClean="0"/>
              <a:t>e di ricorso alle </a:t>
            </a:r>
            <a:r>
              <a:rPr lang="it-IT" u="sng" dirty="0" smtClean="0"/>
              <a:t>consulenze esterne</a:t>
            </a:r>
            <a:r>
              <a:rPr lang="it-IT" dirty="0" smtClean="0"/>
              <a:t>.</a:t>
            </a:r>
          </a:p>
          <a:p>
            <a:pPr algn="just">
              <a:buNone/>
            </a:pPr>
            <a:r>
              <a:rPr lang="it-IT" dirty="0" smtClean="0"/>
              <a:t>  Oggi solo l’obbligo per le aziende speciali e le istituzioni di iscriversi al Registro delle Imprese o al repertorio delle notizie economico-amministrative (R.E.A.) della C.C.I.A.A. territorialmente competente e di depositare i propri bilanci entro il </a:t>
            </a:r>
            <a:r>
              <a:rPr lang="it-IT" b="1" dirty="0" smtClean="0"/>
              <a:t>31 maggio </a:t>
            </a:r>
            <a:r>
              <a:rPr lang="it-IT" dirty="0" smtClean="0"/>
              <a:t>di ciascun anno.</a:t>
            </a:r>
          </a:p>
          <a:p>
            <a:pPr algn="just">
              <a:buNone/>
            </a:pPr>
            <a:endParaRPr lang="it-IT" dirty="0" smtClean="0"/>
          </a:p>
        </p:txBody>
      </p:sp>
    </p:spTree>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4800" y="209550"/>
            <a:ext cx="8458200" cy="1447800"/>
          </a:xfrm>
        </p:spPr>
        <p:txBody>
          <a:bodyPr>
            <a:normAutofit fontScale="90000"/>
          </a:bodyPr>
          <a:lstStyle/>
          <a:p>
            <a:pPr algn="ct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Abrogazione di alcune previsioni della c.d. “</a:t>
            </a:r>
            <a:r>
              <a:rPr lang="it-IT" b="1" dirty="0" err="1" smtClean="0"/>
              <a:t>spending</a:t>
            </a:r>
            <a:r>
              <a:rPr lang="it-IT" b="1" dirty="0" smtClean="0"/>
              <a:t> </a:t>
            </a:r>
            <a:r>
              <a:rPr lang="it-IT" b="1" dirty="0" err="1" smtClean="0"/>
              <a:t>review</a:t>
            </a:r>
            <a:r>
              <a:rPr lang="it-IT" b="1" dirty="0" smtClean="0"/>
              <a:t>” e dell’art. 14 comma 32 del D.L. 78/2010 (commi 561-562)</a:t>
            </a:r>
            <a:r>
              <a:rPr lang="it-IT" dirty="0" smtClean="0"/>
              <a:t/>
            </a:r>
            <a:br>
              <a:rPr lang="it-IT" dirty="0" smtClean="0"/>
            </a:br>
            <a:endParaRPr lang="it-IT" dirty="0">
              <a:solidFill>
                <a:schemeClr val="tx1"/>
              </a:solidFill>
            </a:endParaRPr>
          </a:p>
        </p:txBody>
      </p:sp>
      <p:sp>
        <p:nvSpPr>
          <p:cNvPr id="8" name="Segnaposto contenuto 7"/>
          <p:cNvSpPr>
            <a:spLocks noGrp="1"/>
          </p:cNvSpPr>
          <p:nvPr>
            <p:ph sz="quarter" idx="1"/>
          </p:nvPr>
        </p:nvSpPr>
        <p:spPr>
          <a:xfrm>
            <a:off x="457200" y="1428750"/>
            <a:ext cx="3657600" cy="3429000"/>
          </a:xfrm>
          <a:ln>
            <a:solidFill>
              <a:srgbClr val="00B0F0"/>
            </a:solidFill>
          </a:ln>
        </p:spPr>
        <p:txBody>
          <a:bodyPr>
            <a:normAutofit fontScale="85000" lnSpcReduction="20000"/>
          </a:bodyPr>
          <a:lstStyle/>
          <a:p>
            <a:pPr>
              <a:buNone/>
            </a:pPr>
            <a:r>
              <a:rPr lang="it-IT" dirty="0" smtClean="0"/>
              <a:t>             </a:t>
            </a:r>
            <a:r>
              <a:rPr lang="it-IT" b="1" dirty="0" smtClean="0"/>
              <a:t>comma 561 </a:t>
            </a:r>
          </a:p>
          <a:p>
            <a:pPr>
              <a:buNone/>
            </a:pPr>
            <a:r>
              <a:rPr lang="it-IT" dirty="0" smtClean="0"/>
              <a:t>Abrogazione art. 14 comma 32 del D.l. 78/2010: limiti al possesso di organismi partecipati </a:t>
            </a:r>
          </a:p>
          <a:p>
            <a:pPr>
              <a:buNone/>
            </a:pPr>
            <a:r>
              <a:rPr lang="it-IT" dirty="0" smtClean="0"/>
              <a:t>   (nessuna società partecipata per i comuni con popolazione &lt; ai 30.000 abitanti, una sola partecipazione per i comuni on popolazione tra i 30.000 ed i 50.000)</a:t>
            </a:r>
            <a:endParaRPr lang="it-IT" dirty="0"/>
          </a:p>
        </p:txBody>
      </p:sp>
      <p:sp>
        <p:nvSpPr>
          <p:cNvPr id="9" name="Segnaposto contenuto 8"/>
          <p:cNvSpPr>
            <a:spLocks noGrp="1"/>
          </p:cNvSpPr>
          <p:nvPr>
            <p:ph sz="quarter" idx="2"/>
          </p:nvPr>
        </p:nvSpPr>
        <p:spPr>
          <a:xfrm>
            <a:off x="4270248" y="1428750"/>
            <a:ext cx="3657600" cy="3429000"/>
          </a:xfrm>
          <a:ln>
            <a:solidFill>
              <a:srgbClr val="0070C0"/>
            </a:solidFill>
          </a:ln>
        </p:spPr>
        <p:txBody>
          <a:bodyPr>
            <a:normAutofit fontScale="85000" lnSpcReduction="20000"/>
          </a:bodyPr>
          <a:lstStyle/>
          <a:p>
            <a:pPr algn="ctr">
              <a:buNone/>
            </a:pPr>
            <a:r>
              <a:rPr lang="it-IT" b="1" dirty="0" smtClean="0"/>
              <a:t>Comma 562</a:t>
            </a:r>
          </a:p>
          <a:p>
            <a:pPr>
              <a:buNone/>
            </a:pPr>
            <a:r>
              <a:rPr lang="it-IT" dirty="0" smtClean="0"/>
              <a:t>Abrogazione commi 1,2,3,3 </a:t>
            </a:r>
            <a:r>
              <a:rPr lang="it-IT" dirty="0" err="1" smtClean="0"/>
              <a:t>sexies</a:t>
            </a:r>
            <a:r>
              <a:rPr lang="it-IT" dirty="0" smtClean="0"/>
              <a:t>, 9,10,11 dell’art. 4 del D.l. 95/2012 </a:t>
            </a:r>
            <a:r>
              <a:rPr lang="it-IT" dirty="0" err="1" smtClean="0"/>
              <a:t>conv</a:t>
            </a:r>
            <a:r>
              <a:rPr lang="it-IT" dirty="0" smtClean="0"/>
              <a:t>. nella L. 135/2012</a:t>
            </a:r>
          </a:p>
          <a:p>
            <a:pPr>
              <a:buNone/>
            </a:pPr>
            <a:r>
              <a:rPr lang="it-IT" dirty="0" smtClean="0"/>
              <a:t>   Prevedeva lo scioglimento o la privatizzazione al 31/12/2013 delle società strumentali (+ del 90% del volume dei ricavi conseguiti con gli enti locali nel 2011)</a:t>
            </a:r>
          </a:p>
          <a:p>
            <a:endParaRPr lang="it-IT" dirty="0"/>
          </a:p>
        </p:txBody>
      </p:sp>
    </p:spTree>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t>Dismissione partecipazioni-quadro riferimento</a:t>
            </a:r>
            <a:endParaRPr lang="it-IT" b="1" dirty="0"/>
          </a:p>
        </p:txBody>
      </p:sp>
      <p:sp>
        <p:nvSpPr>
          <p:cNvPr id="3" name="Segnaposto contenuto 2"/>
          <p:cNvSpPr>
            <a:spLocks noGrp="1"/>
          </p:cNvSpPr>
          <p:nvPr>
            <p:ph sz="quarter" idx="1"/>
          </p:nvPr>
        </p:nvSpPr>
        <p:spPr>
          <a:xfrm>
            <a:off x="457200" y="1200150"/>
            <a:ext cx="3886200" cy="3429000"/>
          </a:xfrm>
          <a:ln>
            <a:solidFill>
              <a:srgbClr val="00B0F0"/>
            </a:solidFill>
          </a:ln>
        </p:spPr>
        <p:txBody>
          <a:bodyPr>
            <a:normAutofit fontScale="85000" lnSpcReduction="20000"/>
          </a:bodyPr>
          <a:lstStyle/>
          <a:p>
            <a:r>
              <a:rPr lang="it-IT" dirty="0" smtClean="0"/>
              <a:t>Art. 13, comma 1, D.L. 223/2006 (organismi partecipati per la  produzione di beni e  servizi strumentali devono operare solo con enti costituenti)</a:t>
            </a:r>
          </a:p>
          <a:p>
            <a:r>
              <a:rPr lang="it-IT" dirty="0" smtClean="0"/>
              <a:t>Art. 3 L. 24/12/2007, c. 27 (finanziaria 2008) ( divieto di istituzione di nuove società strumentali, sempre ammessa la costituzione di società che producono servizi di interesse generale)</a:t>
            </a:r>
            <a:endParaRPr lang="it-IT" dirty="0"/>
          </a:p>
        </p:txBody>
      </p:sp>
      <p:sp>
        <p:nvSpPr>
          <p:cNvPr id="4" name="Segnaposto contenuto 3"/>
          <p:cNvSpPr>
            <a:spLocks noGrp="1"/>
          </p:cNvSpPr>
          <p:nvPr>
            <p:ph sz="quarter" idx="2"/>
          </p:nvPr>
        </p:nvSpPr>
        <p:spPr>
          <a:xfrm>
            <a:off x="4572000" y="1200150"/>
            <a:ext cx="3886200" cy="3429000"/>
          </a:xfrm>
          <a:ln>
            <a:solidFill>
              <a:srgbClr val="00B0F0"/>
            </a:solidFill>
          </a:ln>
        </p:spPr>
        <p:txBody>
          <a:bodyPr>
            <a:normAutofit fontScale="85000" lnSpcReduction="20000"/>
          </a:bodyPr>
          <a:lstStyle/>
          <a:p>
            <a:r>
              <a:rPr lang="it-IT" dirty="0" smtClean="0"/>
              <a:t>Art. 14, comma 32, D.l. 78/2010 (Tetti numerici con riferimento alle dimensioni demografiche degli enti costituenti)</a:t>
            </a:r>
          </a:p>
          <a:p>
            <a:r>
              <a:rPr lang="it-IT" dirty="0" smtClean="0"/>
              <a:t>Artt. 4 e 9 del D.L. 95/2013-spending </a:t>
            </a:r>
            <a:r>
              <a:rPr lang="it-IT" dirty="0" err="1" smtClean="0"/>
              <a:t>review-</a:t>
            </a:r>
            <a:r>
              <a:rPr lang="it-IT" dirty="0" smtClean="0"/>
              <a:t> (messa in liquidazione e privatizzazione di società pubbliche, divieto istituzione e soppressione di enti, agenzie, organismi)</a:t>
            </a:r>
            <a:endParaRPr lang="it-IT" dirty="0"/>
          </a:p>
        </p:txBody>
      </p:sp>
    </p:spTree>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pPr algn="ctr"/>
            <a:r>
              <a:rPr lang="it-IT" sz="2800" dirty="0" smtClean="0">
                <a:solidFill>
                  <a:schemeClr val="tx1"/>
                </a:solidFill>
              </a:rPr>
              <a:t>Conseguenze</a:t>
            </a:r>
            <a:endParaRPr lang="it-IT" sz="2800" dirty="0">
              <a:solidFill>
                <a:schemeClr val="tx1"/>
              </a:solidFill>
            </a:endParaRPr>
          </a:p>
        </p:txBody>
      </p:sp>
      <p:sp>
        <p:nvSpPr>
          <p:cNvPr id="5" name="Rectangle 2"/>
          <p:cNvSpPr>
            <a:spLocks noGrp="1"/>
          </p:cNvSpPr>
          <p:nvPr>
            <p:ph sz="quarter" idx="1"/>
          </p:nvPr>
        </p:nvSpPr>
        <p:spPr>
          <a:xfrm>
            <a:off x="533400" y="1123950"/>
            <a:ext cx="8001000" cy="3733800"/>
          </a:xfrm>
          <a:solidFill>
            <a:schemeClr val="accent5">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noAutofit/>
          </a:bodyPr>
          <a:lstStyle>
            <a:extLst/>
          </a:lstStyle>
          <a:p>
            <a:pPr>
              <a:buNone/>
            </a:pPr>
            <a:r>
              <a:rPr lang="it-IT" dirty="0" smtClean="0">
                <a:solidFill>
                  <a:schemeClr val="tx1"/>
                </a:solidFill>
              </a:rPr>
              <a:t>   Abrogazione comma 1 art. 9 e mantenimento art. 4 comma 8 d. l 95/2012 :</a:t>
            </a:r>
            <a:r>
              <a:rPr lang="it-IT" b="1" dirty="0" smtClean="0">
                <a:solidFill>
                  <a:schemeClr val="tx1"/>
                </a:solidFill>
              </a:rPr>
              <a:t>le società strumentali “in house</a:t>
            </a:r>
            <a:r>
              <a:rPr lang="it-IT" dirty="0" smtClean="0">
                <a:solidFill>
                  <a:schemeClr val="tx1"/>
                </a:solidFill>
              </a:rPr>
              <a:t>” degli enti locali </a:t>
            </a:r>
            <a:r>
              <a:rPr lang="it-IT" b="1" dirty="0" smtClean="0">
                <a:solidFill>
                  <a:schemeClr val="tx1"/>
                </a:solidFill>
              </a:rPr>
              <a:t>tornano ad avere piena legittimità</a:t>
            </a:r>
            <a:r>
              <a:rPr lang="it-IT" dirty="0" smtClean="0">
                <a:solidFill>
                  <a:schemeClr val="tx1"/>
                </a:solidFill>
              </a:rPr>
              <a:t> ed il nostro ordinamento interno si riallinea ai </a:t>
            </a:r>
            <a:r>
              <a:rPr lang="it-IT" dirty="0" err="1" smtClean="0">
                <a:solidFill>
                  <a:schemeClr val="tx1"/>
                </a:solidFill>
              </a:rPr>
              <a:t>princìpi</a:t>
            </a:r>
            <a:r>
              <a:rPr lang="it-IT" dirty="0" smtClean="0">
                <a:solidFill>
                  <a:schemeClr val="tx1"/>
                </a:solidFill>
              </a:rPr>
              <a:t> affermati dalla giurisprudenza comunitaria, secondo la quale l’</a:t>
            </a:r>
            <a:r>
              <a:rPr lang="it-IT" i="1" dirty="0" smtClean="0">
                <a:solidFill>
                  <a:schemeClr val="tx1"/>
                </a:solidFill>
              </a:rPr>
              <a:t>in house </a:t>
            </a:r>
            <a:r>
              <a:rPr lang="it-IT" i="1" dirty="0" err="1" smtClean="0">
                <a:solidFill>
                  <a:schemeClr val="tx1"/>
                </a:solidFill>
              </a:rPr>
              <a:t>providing</a:t>
            </a:r>
            <a:r>
              <a:rPr lang="it-IT" dirty="0" smtClean="0">
                <a:solidFill>
                  <a:schemeClr val="tx1"/>
                </a:solidFill>
              </a:rPr>
              <a:t> è un modello organizzativo a cui le Amministrazioni pubbliche possono legittimamente ricorrere.</a:t>
            </a:r>
          </a:p>
          <a:p>
            <a:pPr marL="274320" lvl="1" algn="just"/>
            <a:endParaRPr lang="it-IT" sz="1800" dirty="0"/>
          </a:p>
        </p:txBody>
      </p:sp>
    </p:spTree>
    <p:extLst>
      <p:ext uri="{BB962C8B-B14F-4D97-AF65-F5344CB8AC3E}">
        <p14:creationId xmlns:p14="http://schemas.microsoft.com/office/powerpoint/2010/main" xmlns="" val="2384725167"/>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05979"/>
            <a:ext cx="8001000" cy="689371"/>
          </a:xfrm>
        </p:spPr>
        <p:txBody>
          <a:bodyPr>
            <a:normAutofit/>
          </a:bodyPr>
          <a:lstStyle>
            <a:extLst/>
          </a:lstStyle>
          <a:p>
            <a:pPr algn="ctr"/>
            <a:r>
              <a:rPr lang="it-IT" dirty="0" smtClean="0">
                <a:solidFill>
                  <a:schemeClr val="tx1"/>
                </a:solidFill>
              </a:rPr>
              <a:t>conseguenze</a:t>
            </a:r>
            <a:endParaRPr lang="it-IT" dirty="0">
              <a:solidFill>
                <a:schemeClr val="tx1"/>
              </a:solidFill>
            </a:endParaRPr>
          </a:p>
        </p:txBody>
      </p:sp>
      <p:sp>
        <p:nvSpPr>
          <p:cNvPr id="7" name="Rectangle 2"/>
          <p:cNvSpPr>
            <a:spLocks noGrp="1"/>
          </p:cNvSpPr>
          <p:nvPr>
            <p:ph sz="quarter" idx="2"/>
          </p:nvPr>
        </p:nvSpPr>
        <p:spPr>
          <a:xfrm>
            <a:off x="533400" y="971550"/>
            <a:ext cx="7924800" cy="4038600"/>
          </a:xfrm>
          <a:solidFill>
            <a:schemeClr val="accent5">
              <a:lumMod val="20000"/>
              <a:lumOff val="80000"/>
            </a:schemeClr>
          </a:solidFill>
          <a:ln/>
        </p:spPr>
        <p:style>
          <a:lnRef idx="1">
            <a:schemeClr val="accent4"/>
          </a:lnRef>
          <a:fillRef idx="2">
            <a:schemeClr val="accent4"/>
          </a:fillRef>
          <a:effectRef idx="1">
            <a:schemeClr val="accent4"/>
          </a:effectRef>
          <a:fontRef idx="minor">
            <a:schemeClr val="dk1"/>
          </a:fontRef>
        </p:style>
        <p:txBody>
          <a:bodyPr anchor="ctr">
            <a:noAutofit/>
          </a:bodyPr>
          <a:lstStyle>
            <a:extLst/>
          </a:lstStyle>
          <a:p>
            <a:pPr>
              <a:buNone/>
            </a:pPr>
            <a:r>
              <a:rPr lang="it-IT" sz="1800" b="1" dirty="0" smtClean="0"/>
              <a:t>     Il comma 562 ha inoltre previsto anche l’abrogazione dell’art. 9 della “</a:t>
            </a:r>
            <a:r>
              <a:rPr lang="it-IT" sz="1800" b="1" dirty="0" err="1" smtClean="0"/>
              <a:t>spending</a:t>
            </a:r>
            <a:r>
              <a:rPr lang="it-IT" sz="1800" b="1" dirty="0" smtClean="0"/>
              <a:t> </a:t>
            </a:r>
            <a:r>
              <a:rPr lang="it-IT" sz="1800" b="1" dirty="0" err="1" smtClean="0"/>
              <a:t>review</a:t>
            </a:r>
            <a:r>
              <a:rPr lang="it-IT" sz="1800" b="1" dirty="0" smtClean="0"/>
              <a:t>”, cioè di quella norma, già dichiarata parzialmente incostituzionale dalla sentenza n. 236 del 17/07/2013, che aveva fortemente compresso l’autonomia organizzativa delle Regioni, delle Province e dei Comuni, imponendo la soppressione o l’accorpamento, ovvero, in ogni caso la riduzione dei relativi oneri finanziari in misura non inferiore al 20%, </a:t>
            </a:r>
            <a:r>
              <a:rPr lang="it-IT" sz="1800" b="1" u="sng" dirty="0" smtClean="0"/>
              <a:t>degli enti, delle agenzie e degli organismi comunque denominati e di qualsiasi natura </a:t>
            </a:r>
            <a:r>
              <a:rPr lang="it-IT" sz="1800" b="1" dirty="0" smtClean="0"/>
              <a:t>giuridica che, alla data del 15/8/2012, esercitavano, anche in via strumentale, funzioni fondamentali di cui all’art. 117, c. 2 </a:t>
            </a:r>
            <a:r>
              <a:rPr lang="it-IT" sz="1800" b="1" dirty="0" err="1" smtClean="0"/>
              <a:t>let</a:t>
            </a:r>
            <a:r>
              <a:rPr lang="it-IT" sz="1800" b="1" dirty="0" smtClean="0"/>
              <a:t>. p) della Costituzione o funzioni amministrative spettanti a Comuni, Province e Città Metropolitane</a:t>
            </a:r>
            <a:r>
              <a:rPr lang="it-IT" sz="1800" dirty="0" smtClean="0"/>
              <a:t>.</a:t>
            </a:r>
            <a:endParaRPr lang="it-IT" sz="1800" dirty="0"/>
          </a:p>
        </p:txBody>
      </p:sp>
    </p:spTree>
    <p:extLst>
      <p:ext uri="{BB962C8B-B14F-4D97-AF65-F5344CB8AC3E}">
        <p14:creationId xmlns:p14="http://schemas.microsoft.com/office/powerpoint/2010/main" xmlns="" val="2013635034"/>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p:spPr>
        <p:txBody>
          <a:bodyPr>
            <a:normAutofit fontScale="90000"/>
          </a:bodyPr>
          <a:lstStyle/>
          <a:p>
            <a:pPr algn="ctr"/>
            <a:r>
              <a:rPr lang="it-IT" b="1" dirty="0" smtClean="0"/>
              <a:t> La mobilità del personale fra società partecipate (comma 563-569)</a:t>
            </a:r>
            <a:endParaRPr lang="it-IT" dirty="0"/>
          </a:p>
        </p:txBody>
      </p:sp>
      <p:sp>
        <p:nvSpPr>
          <p:cNvPr id="9" name="Segnaposto contenuto 8"/>
          <p:cNvSpPr>
            <a:spLocks noGrp="1"/>
          </p:cNvSpPr>
          <p:nvPr>
            <p:ph sz="quarter" idx="2"/>
          </p:nvPr>
        </p:nvSpPr>
        <p:spPr>
          <a:xfrm>
            <a:off x="457200" y="1123950"/>
            <a:ext cx="4035552" cy="3733800"/>
          </a:xfrm>
          <a:ln>
            <a:solidFill>
              <a:srgbClr val="0070C0"/>
            </a:solidFill>
          </a:ln>
        </p:spPr>
        <p:txBody>
          <a:bodyPr>
            <a:normAutofit fontScale="40000" lnSpcReduction="20000"/>
          </a:bodyPr>
          <a:lstStyle/>
          <a:p>
            <a:pPr>
              <a:buFont typeface="Wingdings" pitchFamily="2" charset="2"/>
              <a:buChar char="Ø"/>
            </a:pPr>
            <a:r>
              <a:rPr lang="it-IT" dirty="0" smtClean="0"/>
              <a:t> </a:t>
            </a:r>
            <a:r>
              <a:rPr lang="it-IT" sz="4400" dirty="0" smtClean="0"/>
              <a:t>Possibilità di attivare processi di mobilità del personale fra società pubbliche</a:t>
            </a:r>
          </a:p>
          <a:p>
            <a:pPr>
              <a:buFont typeface="Wingdings" pitchFamily="2" charset="2"/>
              <a:buChar char="Ø"/>
            </a:pPr>
            <a:r>
              <a:rPr lang="it-IT" sz="4400" dirty="0" smtClean="0"/>
              <a:t> Intervento ente socio (atto indirizzo)</a:t>
            </a:r>
          </a:p>
          <a:p>
            <a:pPr>
              <a:buFont typeface="Wingdings" pitchFamily="2" charset="2"/>
              <a:buChar char="Ø"/>
            </a:pPr>
            <a:r>
              <a:rPr lang="it-IT" sz="4400" dirty="0" smtClean="0"/>
              <a:t> Obbligo di ricorrere alla mobilità prima di esperire procedure di reclutamento</a:t>
            </a:r>
          </a:p>
          <a:p>
            <a:pPr>
              <a:buFont typeface="Wingdings" pitchFamily="2" charset="2"/>
              <a:buChar char="Ø"/>
            </a:pPr>
            <a:r>
              <a:rPr lang="it-IT" sz="4400" dirty="0" smtClean="0"/>
              <a:t>No consenso lavoratore</a:t>
            </a:r>
          </a:p>
          <a:p>
            <a:pPr>
              <a:buFont typeface="Wingdings" pitchFamily="2" charset="2"/>
              <a:buChar char="Ø"/>
            </a:pPr>
            <a:r>
              <a:rPr lang="it-IT" sz="4400" dirty="0" smtClean="0"/>
              <a:t>Gestione eccedenze ed esuberi (piani industriali)</a:t>
            </a:r>
          </a:p>
          <a:p>
            <a:pPr>
              <a:buFont typeface="Wingdings" pitchFamily="2" charset="2"/>
              <a:buChar char="Ø"/>
            </a:pPr>
            <a:r>
              <a:rPr lang="it-IT" sz="4400" dirty="0" smtClean="0"/>
              <a:t> 30% del trattamento economico a carico  delle </a:t>
            </a:r>
            <a:r>
              <a:rPr lang="it-IT" sz="4400" dirty="0" err="1" smtClean="0"/>
              <a:t>societa’</a:t>
            </a:r>
            <a:endParaRPr lang="it-IT" sz="4400" dirty="0" smtClean="0"/>
          </a:p>
          <a:p>
            <a:endParaRPr lang="it-IT" dirty="0"/>
          </a:p>
        </p:txBody>
      </p:sp>
      <p:sp>
        <p:nvSpPr>
          <p:cNvPr id="10" name="Segnaposto contenuto 9"/>
          <p:cNvSpPr>
            <a:spLocks noGrp="1"/>
          </p:cNvSpPr>
          <p:nvPr>
            <p:ph sz="quarter" idx="1"/>
          </p:nvPr>
        </p:nvSpPr>
        <p:spPr>
          <a:xfrm>
            <a:off x="4648200" y="1123950"/>
            <a:ext cx="3886200" cy="3810000"/>
          </a:xfrm>
          <a:ln>
            <a:solidFill>
              <a:srgbClr val="0070C0"/>
            </a:solidFill>
          </a:ln>
        </p:spPr>
        <p:txBody>
          <a:bodyPr>
            <a:normAutofit fontScale="40000" lnSpcReduction="20000"/>
          </a:bodyPr>
          <a:lstStyle/>
          <a:p>
            <a:pPr>
              <a:buFont typeface="Wingdings" pitchFamily="2" charset="2"/>
              <a:buChar char="Ø"/>
            </a:pPr>
            <a:r>
              <a:rPr lang="it-IT" sz="3500" dirty="0" smtClean="0"/>
              <a:t>  </a:t>
            </a:r>
            <a:r>
              <a:rPr lang="it-IT" sz="4000" dirty="0" smtClean="0"/>
              <a:t>previa informativa alle rappresentanze sindacali operanti presso la società e alle organizzazioni sindacali firmatarie del CCNL dalla stessa applicato;</a:t>
            </a:r>
          </a:p>
          <a:p>
            <a:pPr>
              <a:buFont typeface="Wingdings" pitchFamily="2" charset="2"/>
              <a:buChar char="Ø"/>
            </a:pPr>
            <a:r>
              <a:rPr lang="it-IT" sz="4000" dirty="0" smtClean="0"/>
              <a:t> rispetto dell’ordinamento professionale;</a:t>
            </a:r>
          </a:p>
          <a:p>
            <a:pPr>
              <a:buFont typeface="Wingdings" pitchFamily="2" charset="2"/>
              <a:buChar char="Ø"/>
            </a:pPr>
            <a:r>
              <a:rPr lang="it-IT" sz="4000" dirty="0" smtClean="0"/>
              <a:t> no oneri aggiuntivi per la finanza pubblica;</a:t>
            </a:r>
          </a:p>
          <a:p>
            <a:pPr>
              <a:buFont typeface="Wingdings" pitchFamily="2" charset="2"/>
              <a:buChar char="Ø"/>
            </a:pPr>
            <a:r>
              <a:rPr lang="it-IT" sz="4000" dirty="0" smtClean="0"/>
              <a:t>non possono avvenire tra le società partecipate e gli enti pubblici soci delle stesse;</a:t>
            </a:r>
          </a:p>
          <a:p>
            <a:pPr>
              <a:buFont typeface="Wingdings" pitchFamily="2" charset="2"/>
              <a:buChar char="Ø"/>
            </a:pPr>
            <a:r>
              <a:rPr lang="it-IT" sz="4000" dirty="0" smtClean="0"/>
              <a:t> non possono essere attuati dalle società quotate e dalle società dalle stesse controllate;</a:t>
            </a:r>
          </a:p>
          <a:p>
            <a:endParaRPr lang="it-IT" dirty="0"/>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chemeClr val="tx1"/>
                </a:solidFill>
              </a:rPr>
              <a:t>LA CLASSIFICAZIONE DEI SERVIZI PUBBLICI LOCALI- enti locali-</a:t>
            </a:r>
            <a:endParaRPr lang="it-IT" dirty="0"/>
          </a:p>
        </p:txBody>
      </p:sp>
      <p:sp>
        <p:nvSpPr>
          <p:cNvPr id="5" name="Segnaposto contenuto 4"/>
          <p:cNvSpPr>
            <a:spLocks noGrp="1"/>
          </p:cNvSpPr>
          <p:nvPr>
            <p:ph sz="quarter" idx="1"/>
          </p:nvPr>
        </p:nvSpPr>
        <p:spPr>
          <a:xfrm>
            <a:off x="457200" y="1200150"/>
            <a:ext cx="3733800" cy="3429000"/>
          </a:xfrm>
          <a:ln>
            <a:solidFill>
              <a:schemeClr val="accent2">
                <a:lumMod val="75000"/>
              </a:schemeClr>
            </a:solidFill>
          </a:ln>
        </p:spPr>
        <p:txBody>
          <a:bodyPr>
            <a:normAutofit fontScale="32500" lnSpcReduction="20000"/>
          </a:bodyPr>
          <a:lstStyle/>
          <a:p>
            <a:pPr algn="ctr">
              <a:buNone/>
            </a:pPr>
            <a:r>
              <a:rPr lang="it-IT" sz="5100" b="1" dirty="0" smtClean="0"/>
              <a:t>Legge 326/2003</a:t>
            </a:r>
          </a:p>
          <a:p>
            <a:pPr algn="ctr">
              <a:buNone/>
            </a:pPr>
            <a:endParaRPr lang="it-IT" sz="3400" b="1" dirty="0" smtClean="0"/>
          </a:p>
          <a:p>
            <a:pPr>
              <a:lnSpc>
                <a:spcPct val="110000"/>
              </a:lnSpc>
            </a:pPr>
            <a:r>
              <a:rPr lang="it-IT" sz="6000" dirty="0" smtClean="0"/>
              <a:t>Servizi con rilevanza economica (</a:t>
            </a:r>
            <a:r>
              <a:rPr lang="it-IT" sz="6000" u="sng" dirty="0" smtClean="0"/>
              <a:t>art. 113 </a:t>
            </a:r>
            <a:r>
              <a:rPr lang="it-IT" sz="6000" u="sng" dirty="0" err="1" smtClean="0"/>
              <a:t>Tuel</a:t>
            </a:r>
            <a:r>
              <a:rPr lang="it-IT" sz="6000" dirty="0" smtClean="0"/>
              <a:t>)</a:t>
            </a:r>
          </a:p>
          <a:p>
            <a:pPr>
              <a:lnSpc>
                <a:spcPct val="110000"/>
              </a:lnSpc>
            </a:pPr>
            <a:r>
              <a:rPr lang="it-IT" sz="6000" dirty="0" smtClean="0"/>
              <a:t>Servizi privi di rilevanza economica (</a:t>
            </a:r>
            <a:r>
              <a:rPr lang="it-IT" sz="6000" u="sng" dirty="0" smtClean="0"/>
              <a:t>art. 113 bis </a:t>
            </a:r>
            <a:r>
              <a:rPr lang="it-IT" sz="6000" u="sng" dirty="0" err="1" smtClean="0"/>
              <a:t>Tuel</a:t>
            </a:r>
            <a:r>
              <a:rPr lang="it-IT" sz="6000" u="sng" dirty="0" smtClean="0"/>
              <a:t>)</a:t>
            </a:r>
          </a:p>
        </p:txBody>
      </p:sp>
      <p:sp>
        <p:nvSpPr>
          <p:cNvPr id="6" name="Segnaposto contenuto 5"/>
          <p:cNvSpPr>
            <a:spLocks noGrp="1"/>
          </p:cNvSpPr>
          <p:nvPr>
            <p:ph sz="quarter" idx="2"/>
          </p:nvPr>
        </p:nvSpPr>
        <p:spPr>
          <a:xfrm>
            <a:off x="4270248" y="1200150"/>
            <a:ext cx="4111752" cy="3429000"/>
          </a:xfrm>
          <a:ln>
            <a:solidFill>
              <a:schemeClr val="accent2">
                <a:lumMod val="75000"/>
              </a:schemeClr>
            </a:solidFill>
          </a:ln>
        </p:spPr>
        <p:txBody>
          <a:bodyPr>
            <a:normAutofit fontScale="32500" lnSpcReduction="20000"/>
          </a:bodyPr>
          <a:lstStyle/>
          <a:p>
            <a:pPr algn="ctr">
              <a:buNone/>
            </a:pPr>
            <a:r>
              <a:rPr lang="it-IT" sz="4400" b="1" dirty="0" smtClean="0"/>
              <a:t>Sentenza Corte Costituzionale 272/2004</a:t>
            </a:r>
          </a:p>
          <a:p>
            <a:pPr algn="just">
              <a:lnSpc>
                <a:spcPct val="90000"/>
              </a:lnSpc>
              <a:buNone/>
              <a:defRPr/>
            </a:pPr>
            <a:r>
              <a:rPr lang="it-IT" b="1" dirty="0" smtClean="0">
                <a:solidFill>
                  <a:srgbClr val="660033"/>
                </a:solidFill>
              </a:rPr>
              <a:t> 	</a:t>
            </a:r>
          </a:p>
          <a:p>
            <a:pPr>
              <a:lnSpc>
                <a:spcPct val="90000"/>
              </a:lnSpc>
              <a:defRPr/>
            </a:pPr>
            <a:r>
              <a:rPr lang="it-IT" sz="3600" b="1" dirty="0" smtClean="0">
                <a:solidFill>
                  <a:srgbClr val="660033"/>
                </a:solidFill>
              </a:rPr>
              <a:t> </a:t>
            </a:r>
            <a:r>
              <a:rPr lang="it-IT" sz="5000" dirty="0" smtClean="0"/>
              <a:t>la Corte ha  dichiarato incostituzionale l’articolo 113 bis</a:t>
            </a:r>
          </a:p>
          <a:p>
            <a:pPr>
              <a:lnSpc>
                <a:spcPct val="90000"/>
              </a:lnSpc>
              <a:buNone/>
              <a:defRPr/>
            </a:pPr>
            <a:endParaRPr lang="it-IT" sz="5000" dirty="0" smtClean="0"/>
          </a:p>
          <a:p>
            <a:pPr>
              <a:lnSpc>
                <a:spcPct val="90000"/>
              </a:lnSpc>
              <a:spcBef>
                <a:spcPts val="0"/>
              </a:spcBef>
              <a:defRPr/>
            </a:pPr>
            <a:r>
              <a:rPr lang="it-IT" sz="5000" dirty="0" smtClean="0"/>
              <a:t>non esistono più  forme di gestione espressamente previste per i servizi privi di rilevanza economica</a:t>
            </a:r>
          </a:p>
          <a:p>
            <a:pPr>
              <a:spcBef>
                <a:spcPts val="0"/>
              </a:spcBef>
              <a:buNone/>
              <a:defRPr/>
            </a:pPr>
            <a:endParaRPr lang="it-IT" sz="5000" dirty="0" smtClean="0"/>
          </a:p>
          <a:p>
            <a:pPr>
              <a:lnSpc>
                <a:spcPct val="90000"/>
              </a:lnSpc>
              <a:spcBef>
                <a:spcPts val="0"/>
              </a:spcBef>
              <a:defRPr/>
            </a:pPr>
            <a:r>
              <a:rPr lang="it-IT" sz="5000" dirty="0" smtClean="0"/>
              <a:t>la Fondazione non incontra più i limiti di cui all’articolo abrogato</a:t>
            </a:r>
          </a:p>
        </p:txBody>
      </p:sp>
    </p:spTree>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077200" cy="857250"/>
          </a:xfrm>
        </p:spPr>
        <p:txBody>
          <a:bodyPr>
            <a:normAutofit fontScale="90000"/>
          </a:bodyPr>
          <a:lstStyle/>
          <a:p>
            <a:pPr algn="ctr"/>
            <a:r>
              <a:rPr lang="it-IT" b="1" dirty="0" smtClean="0"/>
              <a:t>La cessione obbligatoria delle partecipazioni vietate (COMMA 569)</a:t>
            </a:r>
            <a:endParaRPr lang="it-IT" dirty="0"/>
          </a:p>
        </p:txBody>
      </p:sp>
      <p:sp>
        <p:nvSpPr>
          <p:cNvPr id="5" name="Segnaposto contenuto 4"/>
          <p:cNvSpPr>
            <a:spLocks noGrp="1"/>
          </p:cNvSpPr>
          <p:nvPr>
            <p:ph sz="quarter" idx="1"/>
          </p:nvPr>
        </p:nvSpPr>
        <p:spPr>
          <a:xfrm>
            <a:off x="457200" y="1200150"/>
            <a:ext cx="8001000" cy="3429000"/>
          </a:xfrm>
          <a:ln>
            <a:solidFill>
              <a:srgbClr val="7030A0"/>
            </a:solidFill>
          </a:ln>
        </p:spPr>
        <p:txBody>
          <a:bodyPr>
            <a:normAutofit fontScale="92500" lnSpcReduction="20000"/>
          </a:bodyPr>
          <a:lstStyle/>
          <a:p>
            <a:pPr>
              <a:buNone/>
            </a:pPr>
            <a:r>
              <a:rPr lang="it-IT" dirty="0" smtClean="0"/>
              <a:t>    La cessione delle partecipazioni </a:t>
            </a:r>
            <a:r>
              <a:rPr lang="it-IT" b="1" dirty="0" smtClean="0"/>
              <a:t>incompatibili</a:t>
            </a:r>
            <a:r>
              <a:rPr lang="it-IT" dirty="0" smtClean="0"/>
              <a:t> con le finalità istituzioni dell’ente dovranno essere cedute ad evidenza pubblica entro il 30/04/2014, termine decorso il quale la partecipazione non alienata cesserà di avere ogni effetto. In tal caso, </a:t>
            </a:r>
            <a:r>
              <a:rPr lang="it-IT" b="1" dirty="0" smtClean="0"/>
              <a:t>entro i 12 mesi successivi </a:t>
            </a:r>
            <a:r>
              <a:rPr lang="it-IT" dirty="0" smtClean="0"/>
              <a:t>la società dovrà liquidare in denaro il valore della quota del socio cessato in base ai criteri stabiliti all’articolo 2437-ter, secondo comma, del Codice Civile (in pratica, al valore di mercato, se lo Statuto non prevede criteri specifici).</a:t>
            </a:r>
          </a:p>
          <a:p>
            <a:pPr algn="ctr">
              <a:buNone/>
            </a:pPr>
            <a:r>
              <a:rPr lang="it-IT" dirty="0" smtClean="0"/>
              <a:t>     </a:t>
            </a:r>
            <a:r>
              <a:rPr lang="it-IT" b="1" dirty="0" smtClean="0"/>
              <a:t>Modifica art. 3 comma 29 della L. 244/2007 </a:t>
            </a:r>
          </a:p>
          <a:p>
            <a:pPr algn="ctr">
              <a:buNone/>
            </a:pPr>
            <a:r>
              <a:rPr lang="it-IT" b="1" dirty="0" smtClean="0"/>
              <a:t>		(Legge Finanziaria 2008). </a:t>
            </a:r>
            <a:endParaRPr lang="it-IT" b="1" dirty="0"/>
          </a:p>
        </p:txBody>
      </p:sp>
    </p:spTree>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 name="Rectangle 3"/>
          <p:cNvSpPr>
            <a:spLocks noGrp="1"/>
          </p:cNvSpPr>
          <p:nvPr>
            <p:ph type="title"/>
          </p:nvPr>
        </p:nvSpPr>
        <p:spPr>
          <a:xfrm>
            <a:off x="990600" y="4019550"/>
            <a:ext cx="5029200" cy="381000"/>
          </a:xfrm>
        </p:spPr>
        <p:txBody>
          <a:bodyPr>
            <a:noAutofit/>
          </a:bodyPr>
          <a:lstStyle>
            <a:extLst/>
          </a:lstStyle>
          <a:p>
            <a:pPr algn="ctr"/>
            <a:r>
              <a:rPr lang="it-IT" sz="2000" dirty="0" smtClean="0"/>
              <a:t> per dirla con :</a:t>
            </a:r>
            <a:br>
              <a:rPr lang="it-IT" sz="2000" dirty="0" smtClean="0"/>
            </a:br>
            <a:r>
              <a:rPr lang="it-IT" dirty="0" smtClean="0"/>
              <a:t>&lt;&lt;</a:t>
            </a:r>
            <a:r>
              <a:rPr lang="it-IT" sz="2000" dirty="0" smtClean="0"/>
              <a:t>Riconosco che c’e’ il rischio di creare un carrozzone ma nutro la speranza che anche la </a:t>
            </a:r>
            <a:r>
              <a:rPr lang="it-IT" sz="2000" dirty="0" err="1" smtClean="0"/>
              <a:t>proprieta’</a:t>
            </a:r>
            <a:r>
              <a:rPr lang="it-IT" sz="2000" dirty="0" smtClean="0"/>
              <a:t> pubblica possa essere efficiente e moderna&gt;&gt;</a:t>
            </a:r>
            <a:br>
              <a:rPr lang="it-IT" sz="2000" dirty="0" smtClean="0"/>
            </a:br>
            <a:r>
              <a:rPr lang="it-IT" sz="2000" dirty="0" smtClean="0"/>
              <a:t>  </a:t>
            </a:r>
            <a:endParaRPr lang="it-IT" sz="2000" dirty="0"/>
          </a:p>
        </p:txBody>
      </p:sp>
      <p:pic>
        <p:nvPicPr>
          <p:cNvPr id="13" name="Segnaposto immagine 12" descr="j0149024.jpg"/>
          <p:cNvPicPr>
            <a:picLocks noGrp="1" noChangeAspect="1"/>
          </p:cNvPicPr>
          <p:nvPr>
            <p:ph type="pic" idx="1"/>
          </p:nvPr>
        </p:nvPicPr>
        <p:blipFill>
          <a:blip r:embed="rId3" cstate="print"/>
          <a:stretch>
            <a:fillRect/>
          </a:stretch>
        </p:blipFill>
        <p:spPr>
          <a:xfrm>
            <a:off x="6705600" y="1809750"/>
            <a:ext cx="1524000" cy="1447799"/>
          </a:xfrm>
        </p:spPr>
      </p:pic>
      <p:sp>
        <p:nvSpPr>
          <p:cNvPr id="7" name="Rettangolo 6"/>
          <p:cNvSpPr/>
          <p:nvPr/>
        </p:nvSpPr>
        <p:spPr>
          <a:xfrm>
            <a:off x="1143000" y="4206488"/>
            <a:ext cx="4549431" cy="400110"/>
          </a:xfrm>
          <a:prstGeom prst="rect">
            <a:avLst/>
          </a:prstGeom>
        </p:spPr>
        <p:txBody>
          <a:bodyPr wrap="square">
            <a:spAutoFit/>
          </a:bodyPr>
          <a:lstStyle/>
          <a:p>
            <a:pPr lvl="0" algn="ctr">
              <a:spcBef>
                <a:spcPts val="100"/>
              </a:spcBef>
              <a:spcAft>
                <a:spcPts val="400"/>
              </a:spcAft>
              <a:buClr>
                <a:srgbClr val="FE8637"/>
              </a:buClr>
              <a:buSzPct val="70000"/>
            </a:pPr>
            <a:r>
              <a:rPr lang="it-IT" sz="2000" dirty="0" smtClean="0">
                <a:solidFill>
                  <a:srgbClr val="FF0000"/>
                </a:solidFill>
              </a:rPr>
              <a:t>Giuseppe </a:t>
            </a:r>
            <a:r>
              <a:rPr lang="it-IT" sz="2000" dirty="0" err="1" smtClean="0">
                <a:solidFill>
                  <a:srgbClr val="FF0000"/>
                </a:solidFill>
              </a:rPr>
              <a:t>Tesauro</a:t>
            </a:r>
            <a:endParaRPr lang="it-IT" sz="2000" dirty="0">
              <a:solidFill>
                <a:srgbClr val="FF0000"/>
              </a:solidFill>
            </a:endParaRPr>
          </a:p>
        </p:txBody>
      </p:sp>
    </p:spTree>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billboard_50_billion_thanks_hero_6468c35c_191c_43d0_bf2a_ff1ba54e0b5c.jp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381000"/>
            <a:ext cx="9144000" cy="4376057"/>
          </a:xfrm>
          <a:prstGeom prst="rect">
            <a:avLst/>
          </a:prstGeom>
        </p:spPr>
      </p:pic>
    </p:spTree>
    <p:extLst>
      <p:ext uri="{BB962C8B-B14F-4D97-AF65-F5344CB8AC3E}">
        <p14:creationId xmlns:p14="http://schemas.microsoft.com/office/powerpoint/2010/main" xmlns="" val="336620669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514349"/>
            <a:ext cx="8077200" cy="914401"/>
          </a:xfrm>
        </p:spPr>
        <p:txBody>
          <a:bodyPr>
            <a:normAutofit fontScale="90000"/>
          </a:bodyPr>
          <a:lstStyle>
            <a:extLst/>
          </a:lstStyle>
          <a:p>
            <a:pPr algn="ctr"/>
            <a:r>
              <a:rPr lang="it-IT" b="1" dirty="0" smtClean="0">
                <a:solidFill>
                  <a:schemeClr val="tx1"/>
                </a:solidFill>
              </a:rPr>
              <a:t>LA CLASSIFICAZIONE DEI SERVIZI PUBBLICI LOCALI- il contributo del dl. 223/2006-</a:t>
            </a:r>
            <a:endParaRPr lang="it-IT" dirty="0">
              <a:solidFill>
                <a:schemeClr val="tx1"/>
              </a:solidFill>
            </a:endParaRPr>
          </a:p>
        </p:txBody>
      </p:sp>
      <p:sp>
        <p:nvSpPr>
          <p:cNvPr id="10" name="Rectangle 2"/>
          <p:cNvSpPr>
            <a:spLocks noGrp="1"/>
          </p:cNvSpPr>
          <p:nvPr>
            <p:ph sz="quarter" idx="1"/>
          </p:nvPr>
        </p:nvSpPr>
        <p:spPr>
          <a:xfrm>
            <a:off x="457200" y="1352550"/>
            <a:ext cx="3200400" cy="3505200"/>
          </a:xfrm>
          <a:solidFill>
            <a:srgbClr val="FF0000"/>
          </a:solidFill>
          <a:scene3d>
            <a:camera prst="perspectiveFront">
              <a:rot lat="21299999" lon="19799973" rev="300000"/>
            </a:camera>
            <a:lightRig rig="threePt" dir="t"/>
          </a:scene3d>
          <a:sp3d extrusionH="76200">
            <a:bevelT/>
            <a:extrusionClr>
              <a:schemeClr val="bg1">
                <a:lumMod val="95000"/>
              </a:schemeClr>
            </a:extrusionClr>
          </a:sp3d>
        </p:spPr>
        <p:txBody>
          <a:bodyPr anchor="ctr">
            <a:normAutofit/>
          </a:bodyPr>
          <a:lstStyle>
            <a:extLst/>
          </a:lstStyle>
          <a:p>
            <a:pPr marL="0" lvl="1" indent="0">
              <a:buClr>
                <a:schemeClr val="bg1"/>
              </a:buClr>
              <a:buNone/>
            </a:pPr>
            <a:endParaRPr lang="it-IT" b="1" dirty="0" smtClean="0"/>
          </a:p>
          <a:p>
            <a:pPr marL="0" lvl="1" indent="0">
              <a:buClr>
                <a:schemeClr val="bg1"/>
              </a:buClr>
              <a:buNone/>
            </a:pPr>
            <a:endParaRPr lang="it-IT" dirty="0">
              <a:solidFill>
                <a:schemeClr val="bg1"/>
              </a:solidFill>
            </a:endParaRPr>
          </a:p>
          <a:p>
            <a:pPr marL="0" lvl="1" indent="0">
              <a:buClr>
                <a:schemeClr val="bg1"/>
              </a:buClr>
              <a:buNone/>
            </a:pPr>
            <a:endParaRPr lang="it-IT" dirty="0" smtClean="0">
              <a:solidFill>
                <a:schemeClr val="bg1"/>
              </a:solidFill>
            </a:endParaRPr>
          </a:p>
          <a:p>
            <a:pPr marL="0" lvl="1" indent="0">
              <a:buClr>
                <a:schemeClr val="bg1"/>
              </a:buClr>
              <a:buNone/>
            </a:pPr>
            <a:endParaRPr lang="it-IT" dirty="0">
              <a:solidFill>
                <a:schemeClr val="bg1"/>
              </a:solidFill>
            </a:endParaRPr>
          </a:p>
          <a:p>
            <a:pPr marL="0" lvl="1" indent="0">
              <a:buClr>
                <a:schemeClr val="bg1"/>
              </a:buClr>
              <a:buNone/>
            </a:pPr>
            <a:endParaRPr lang="it-IT" dirty="0" smtClean="0">
              <a:solidFill>
                <a:schemeClr val="bg1"/>
              </a:solidFill>
            </a:endParaRPr>
          </a:p>
          <a:p>
            <a:pPr marL="0" lvl="1" indent="0">
              <a:buClr>
                <a:schemeClr val="bg1"/>
              </a:buClr>
              <a:buNone/>
            </a:pPr>
            <a:endParaRPr lang="it-IT" dirty="0">
              <a:solidFill>
                <a:schemeClr val="bg1"/>
              </a:solidFill>
            </a:endParaRPr>
          </a:p>
          <a:p>
            <a:pPr marL="0" lvl="1" indent="0">
              <a:buClr>
                <a:schemeClr val="bg1"/>
              </a:buClr>
              <a:buNone/>
            </a:pPr>
            <a:endParaRPr lang="it-IT" dirty="0" smtClean="0">
              <a:solidFill>
                <a:schemeClr val="bg1"/>
              </a:solidFill>
            </a:endParaRPr>
          </a:p>
          <a:p>
            <a:pPr marL="0" lvl="1" indent="0">
              <a:buClr>
                <a:schemeClr val="bg1"/>
              </a:buClr>
              <a:buNone/>
            </a:pPr>
            <a:endParaRPr lang="it-IT" dirty="0">
              <a:solidFill>
                <a:schemeClr val="bg1"/>
              </a:solidFill>
            </a:endParaRPr>
          </a:p>
        </p:txBody>
      </p:sp>
      <p:sp>
        <p:nvSpPr>
          <p:cNvPr id="6" name="Rectangle 2"/>
          <p:cNvSpPr>
            <a:spLocks noGrp="1"/>
          </p:cNvSpPr>
          <p:nvPr>
            <p:ph sz="quarter" idx="2"/>
          </p:nvPr>
        </p:nvSpPr>
        <p:spPr>
          <a:xfrm>
            <a:off x="1371600" y="1943100"/>
            <a:ext cx="2971800" cy="2990850"/>
          </a:xfrm>
          <a:solidFill>
            <a:schemeClr val="bg1"/>
          </a:solidFill>
          <a:ln>
            <a:solidFill>
              <a:schemeClr val="accent6"/>
            </a:solidFill>
          </a:ln>
          <a:scene3d>
            <a:camera prst="perspectiveFront">
              <a:rot lat="21299999" lon="19799973" rev="300000"/>
            </a:camera>
            <a:lightRig rig="threePt" dir="t"/>
          </a:scene3d>
          <a:sp3d extrusionH="76200">
            <a:bevelT/>
            <a:extrusionClr>
              <a:schemeClr val="bg1">
                <a:lumMod val="95000"/>
              </a:schemeClr>
            </a:extrusionClr>
          </a:sp3d>
        </p:spPr>
        <p:txBody>
          <a:bodyPr anchor="ctr">
            <a:normAutofit/>
          </a:bodyPr>
          <a:lstStyle>
            <a:extLst/>
          </a:lstStyle>
          <a:p>
            <a:pPr marL="274320" lvl="1">
              <a:buClr>
                <a:srgbClr val="008000"/>
              </a:buClr>
              <a:buNone/>
            </a:pPr>
            <a:r>
              <a:rPr lang="it-IT" sz="2400" dirty="0" smtClean="0">
                <a:solidFill>
                  <a:srgbClr val="FF0000"/>
                </a:solidFill>
              </a:rPr>
              <a:t>Servizi pubblici </a:t>
            </a:r>
            <a:r>
              <a:rPr lang="it-IT" sz="2400" dirty="0" err="1" smtClean="0">
                <a:solidFill>
                  <a:srgbClr val="FF0000"/>
                </a:solidFill>
              </a:rPr>
              <a:t>locali-</a:t>
            </a:r>
            <a:r>
              <a:rPr lang="it-IT" sz="2400" u="sng" dirty="0" err="1" smtClean="0">
                <a:solidFill>
                  <a:srgbClr val="FF0000"/>
                </a:solidFill>
              </a:rPr>
              <a:t>servizi</a:t>
            </a:r>
            <a:r>
              <a:rPr lang="it-IT" sz="2400" u="sng" dirty="0" smtClean="0">
                <a:solidFill>
                  <a:srgbClr val="FF0000"/>
                </a:solidFill>
              </a:rPr>
              <a:t> finali</a:t>
            </a:r>
          </a:p>
        </p:txBody>
      </p:sp>
      <p:sp>
        <p:nvSpPr>
          <p:cNvPr id="14" name="Rectangle 2"/>
          <p:cNvSpPr>
            <a:spLocks noGrp="1"/>
          </p:cNvSpPr>
          <p:nvPr>
            <p:ph sz="quarter" idx="4294967295"/>
          </p:nvPr>
        </p:nvSpPr>
        <p:spPr>
          <a:xfrm>
            <a:off x="4495800" y="1352550"/>
            <a:ext cx="3505200" cy="3505200"/>
          </a:xfrm>
          <a:solidFill>
            <a:srgbClr val="FF0000"/>
          </a:solidFill>
          <a:scene3d>
            <a:camera prst="perspectiveFront">
              <a:rot lat="21299999" lon="19799973" rev="300000"/>
            </a:camera>
            <a:lightRig rig="threePt" dir="t"/>
          </a:scene3d>
          <a:sp3d extrusionH="76200">
            <a:bevelT/>
            <a:extrusionClr>
              <a:schemeClr val="bg1">
                <a:lumMod val="95000"/>
              </a:schemeClr>
            </a:extrusionClr>
          </a:sp3d>
        </p:spPr>
        <p:txBody>
          <a:bodyPr anchor="ctr">
            <a:normAutofit/>
          </a:bodyPr>
          <a:lstStyle>
            <a:extLst/>
          </a:lstStyle>
          <a:p>
            <a:pPr marL="0" lvl="1" indent="0">
              <a:buClr>
                <a:schemeClr val="bg1"/>
              </a:buClr>
              <a:buNone/>
            </a:pPr>
            <a:endParaRPr lang="it-IT" b="1" dirty="0" smtClean="0"/>
          </a:p>
          <a:p>
            <a:pPr marL="0" lvl="1" indent="0">
              <a:buClr>
                <a:schemeClr val="bg1"/>
              </a:buClr>
              <a:buNone/>
            </a:pPr>
            <a:endParaRPr lang="it-IT" dirty="0">
              <a:solidFill>
                <a:schemeClr val="bg1"/>
              </a:solidFill>
            </a:endParaRPr>
          </a:p>
          <a:p>
            <a:pPr marL="0" lvl="1" indent="0">
              <a:buClr>
                <a:schemeClr val="bg1"/>
              </a:buClr>
              <a:buNone/>
            </a:pPr>
            <a:endParaRPr lang="it-IT" dirty="0" smtClean="0">
              <a:solidFill>
                <a:schemeClr val="bg1"/>
              </a:solidFill>
            </a:endParaRPr>
          </a:p>
          <a:p>
            <a:pPr marL="0" lvl="1" indent="0">
              <a:buClr>
                <a:schemeClr val="bg1"/>
              </a:buClr>
              <a:buNone/>
            </a:pPr>
            <a:endParaRPr lang="it-IT" dirty="0">
              <a:solidFill>
                <a:schemeClr val="bg1"/>
              </a:solidFill>
            </a:endParaRPr>
          </a:p>
          <a:p>
            <a:pPr marL="0" lvl="1" indent="0">
              <a:buClr>
                <a:schemeClr val="bg1"/>
              </a:buClr>
              <a:buNone/>
            </a:pPr>
            <a:endParaRPr lang="it-IT" dirty="0" smtClean="0">
              <a:solidFill>
                <a:schemeClr val="bg1"/>
              </a:solidFill>
            </a:endParaRPr>
          </a:p>
          <a:p>
            <a:pPr marL="0" lvl="1" indent="0">
              <a:buClr>
                <a:schemeClr val="bg1"/>
              </a:buClr>
              <a:buNone/>
            </a:pPr>
            <a:endParaRPr lang="it-IT" dirty="0">
              <a:solidFill>
                <a:schemeClr val="bg1"/>
              </a:solidFill>
            </a:endParaRPr>
          </a:p>
          <a:p>
            <a:pPr marL="0" lvl="1" indent="0">
              <a:buClr>
                <a:schemeClr val="bg1"/>
              </a:buClr>
              <a:buNone/>
            </a:pPr>
            <a:endParaRPr lang="it-IT" dirty="0" smtClean="0">
              <a:solidFill>
                <a:schemeClr val="bg1"/>
              </a:solidFill>
            </a:endParaRPr>
          </a:p>
          <a:p>
            <a:pPr marL="0" lvl="1" indent="0">
              <a:buClr>
                <a:schemeClr val="bg1"/>
              </a:buClr>
              <a:buNone/>
            </a:pPr>
            <a:endParaRPr lang="it-IT" dirty="0">
              <a:solidFill>
                <a:schemeClr val="bg1"/>
              </a:solidFill>
            </a:endParaRPr>
          </a:p>
        </p:txBody>
      </p:sp>
      <p:sp>
        <p:nvSpPr>
          <p:cNvPr id="15" name="Rectangle 2"/>
          <p:cNvSpPr>
            <a:spLocks noGrp="1"/>
          </p:cNvSpPr>
          <p:nvPr>
            <p:ph sz="quarter" idx="4294967295"/>
          </p:nvPr>
        </p:nvSpPr>
        <p:spPr>
          <a:xfrm>
            <a:off x="5410200" y="2038350"/>
            <a:ext cx="3200400" cy="2895600"/>
          </a:xfrm>
          <a:solidFill>
            <a:schemeClr val="bg1"/>
          </a:solidFill>
          <a:ln>
            <a:solidFill>
              <a:schemeClr val="accent6"/>
            </a:solidFill>
          </a:ln>
          <a:scene3d>
            <a:camera prst="perspectiveFront">
              <a:rot lat="21299999" lon="19799973" rev="300000"/>
            </a:camera>
            <a:lightRig rig="threePt" dir="t"/>
          </a:scene3d>
          <a:sp3d extrusionH="76200">
            <a:bevelT/>
            <a:extrusionClr>
              <a:schemeClr val="bg1">
                <a:lumMod val="95000"/>
              </a:schemeClr>
            </a:extrusionClr>
          </a:sp3d>
        </p:spPr>
        <p:txBody>
          <a:bodyPr anchor="ctr">
            <a:noAutofit/>
          </a:bodyPr>
          <a:lstStyle>
            <a:extLst/>
          </a:lstStyle>
          <a:p>
            <a:pPr marL="274320" lvl="1">
              <a:buClr>
                <a:srgbClr val="008000"/>
              </a:buClr>
              <a:buNone/>
            </a:pPr>
            <a:r>
              <a:rPr lang="it-IT" sz="2400" dirty="0" smtClean="0">
                <a:solidFill>
                  <a:srgbClr val="FF0000"/>
                </a:solidFill>
              </a:rPr>
              <a:t>Servizi strumentali all’attività delle P.A. regionali enti </a:t>
            </a:r>
            <a:r>
              <a:rPr lang="it-IT" sz="2400" dirty="0" err="1" smtClean="0">
                <a:solidFill>
                  <a:srgbClr val="FF0000"/>
                </a:solidFill>
              </a:rPr>
              <a:t>locali-</a:t>
            </a:r>
            <a:r>
              <a:rPr lang="it-IT" sz="2400" u="sng" dirty="0" err="1" smtClean="0">
                <a:solidFill>
                  <a:srgbClr val="FF0000"/>
                </a:solidFill>
              </a:rPr>
              <a:t>servizi</a:t>
            </a:r>
            <a:r>
              <a:rPr lang="it-IT" sz="2400" u="sng" dirty="0" smtClean="0">
                <a:solidFill>
                  <a:srgbClr val="FF0000"/>
                </a:solidFill>
              </a:rPr>
              <a:t> intermedi</a:t>
            </a:r>
            <a:endParaRPr lang="it-IT" sz="2400" u="sng" dirty="0">
              <a:solidFill>
                <a:srgbClr val="FF0000"/>
              </a:solidFill>
            </a:endParaRPr>
          </a:p>
        </p:txBody>
      </p:sp>
    </p:spTree>
    <p:extLst>
      <p:ext uri="{BB962C8B-B14F-4D97-AF65-F5344CB8AC3E}">
        <p14:creationId xmlns:p14="http://schemas.microsoft.com/office/powerpoint/2010/main" xmlns="" val="4263442975"/>
      </p:ext>
    </p:extLst>
  </p:cSld>
  <p:clrMapOvr>
    <a:masterClrMapping/>
  </p:clrMapOvr>
  <p:transition spd="slow">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4800" y="118110"/>
            <a:ext cx="8382000" cy="1005840"/>
          </a:xfrm>
        </p:spPr>
        <p:txBody>
          <a:bodyPr>
            <a:normAutofit/>
          </a:bodyPr>
          <a:lstStyle/>
          <a:p>
            <a:pPr algn="ctr"/>
            <a:r>
              <a:rPr lang="it-IT" sz="3200" b="1" dirty="0" smtClean="0">
                <a:solidFill>
                  <a:schemeClr val="tx1"/>
                </a:solidFill>
              </a:rPr>
              <a:t>Servizi pubblici locali e servizi strumentali</a:t>
            </a:r>
            <a:endParaRPr lang="it-IT" sz="3200" dirty="0">
              <a:solidFill>
                <a:schemeClr val="tx1"/>
              </a:solidFill>
            </a:endParaRPr>
          </a:p>
        </p:txBody>
      </p:sp>
      <p:sp>
        <p:nvSpPr>
          <p:cNvPr id="4" name="Segnaposto contenuto 3"/>
          <p:cNvSpPr>
            <a:spLocks noGrp="1"/>
          </p:cNvSpPr>
          <p:nvPr>
            <p:ph sz="quarter" idx="1"/>
          </p:nvPr>
        </p:nvSpPr>
        <p:spPr>
          <a:xfrm>
            <a:off x="381000" y="1200150"/>
            <a:ext cx="8229599" cy="3733800"/>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lvl="0">
              <a:buNone/>
            </a:pPr>
            <a:r>
              <a:rPr lang="it-IT" sz="2000" dirty="0" smtClean="0"/>
              <a:t>  I parametri per la qualificazione di un’attività come servizio pubblico possono essere rinvenuti:</a:t>
            </a:r>
          </a:p>
          <a:p>
            <a:pPr lvl="0">
              <a:buNone/>
            </a:pPr>
            <a:r>
              <a:rPr lang="it-IT" sz="2000" dirty="0" smtClean="0"/>
              <a:t>a) nella </a:t>
            </a:r>
            <a:r>
              <a:rPr lang="it-IT" sz="2000" u="sng" dirty="0" smtClean="0"/>
              <a:t>risposta ai bisogni della collettività </a:t>
            </a:r>
            <a:r>
              <a:rPr lang="it-IT" sz="2000" dirty="0" smtClean="0"/>
              <a:t>secondo termini di valore intrinseco elevati (regolazione di dinamiche socio-economiche);</a:t>
            </a:r>
          </a:p>
          <a:p>
            <a:pPr lvl="0">
              <a:buNone/>
            </a:pPr>
            <a:r>
              <a:rPr lang="it-IT" sz="2000" dirty="0" smtClean="0"/>
              <a:t>b) nella </a:t>
            </a:r>
            <a:r>
              <a:rPr lang="it-IT" sz="2000" u="sng" dirty="0" smtClean="0"/>
              <a:t>fruizione diretta </a:t>
            </a:r>
            <a:r>
              <a:rPr lang="it-IT" sz="2000" dirty="0" smtClean="0"/>
              <a:t>da parte dei soggetti facenti parte della comunità locale;</a:t>
            </a:r>
          </a:p>
          <a:p>
            <a:pPr lvl="0">
              <a:buNone/>
            </a:pPr>
            <a:r>
              <a:rPr lang="it-IT" sz="2000" dirty="0" smtClean="0"/>
              <a:t>c) nella frequente configurazione dei profili economici relativi alla fruizione stessa secondo </a:t>
            </a:r>
            <a:r>
              <a:rPr lang="it-IT" sz="2000" u="sng" dirty="0" smtClean="0"/>
              <a:t>moduli tariffari.</a:t>
            </a: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7924800" cy="689371"/>
          </a:xfrm>
        </p:spPr>
        <p:txBody>
          <a:bodyPr>
            <a:normAutofit fontScale="90000"/>
          </a:bodyPr>
          <a:lstStyle/>
          <a:p>
            <a:pPr algn="ctr"/>
            <a:r>
              <a:rPr lang="it-IT" b="1" dirty="0" smtClean="0">
                <a:solidFill>
                  <a:schemeClr val="tx1"/>
                </a:solidFill>
              </a:rPr>
              <a:t>Servizi pubblici locali e servizi strumentali</a:t>
            </a:r>
            <a:endParaRPr lang="it-IT" b="1" dirty="0">
              <a:solidFill>
                <a:schemeClr val="tx1"/>
              </a:solidFill>
            </a:endParaRPr>
          </a:p>
        </p:txBody>
      </p:sp>
      <p:graphicFrame>
        <p:nvGraphicFramePr>
          <p:cNvPr id="9" name="Segnaposto contenuto 8"/>
          <p:cNvGraphicFramePr>
            <a:graphicFrameLocks noGrp="1"/>
          </p:cNvGraphicFramePr>
          <p:nvPr>
            <p:ph sz="quarter" idx="1"/>
            <p:extLst>
              <p:ext uri="{D42A27DB-BD31-4B8C-83A1-F6EECF244321}">
                <p14:modId xmlns:p14="http://schemas.microsoft.com/office/powerpoint/2010/main" xmlns="" val="2199416324"/>
              </p:ext>
            </p:extLst>
          </p:nvPr>
        </p:nvGraphicFramePr>
        <p:xfrm>
          <a:off x="228600" y="819150"/>
          <a:ext cx="84582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5234" name="AutoShape 2" descr="data:image/jpeg;base64,/9j/4AAQSkZJRgABAQAAAQABAAD/2wCEAAkGBhAQDw8QEBAQEBAPDhAQEBAPDQ8QDw0NFBAVFBQQFhIXHCYeFxkjGhQUHy8gIycpLCwsFR4xNTAqNSYrLCkBCQoKDgwOGg8PGi8kHyQ0LC8pKS0sLCkpLCopLCwsLDQvLikpLCwpLSksKSwpLCwpKSksKSwsLCwpKSwsLCwsLP/AABEIAOUA3AMBIgACEQEDEQH/xAAcAAEAAgMBAQEAAAAAAAAAAAAAAQIDBAUGBwj/xAA5EAACAQIDBQQJAwMFAQAAAAAAAQIDEQQhMQUGQVFxEiIyYQcTQnKBkaGxwRRS8CMzYkNzktHxFf/EABsBAQACAwEBAAAAAAAAAAAAAAABBQMEBgIH/8QALxEBAAIBAgQDBgYDAAAAAAAAAAECAwQRBRIhMRNBUQYUInGB0TKhscHh8BaRkv/aAAwDAQACEQMRAD8A+4gAAAAAAAAAAAAAAAAAAAAAAAAAAAAAAAApKaWrS6uyLJgSAAAAAAAAAAAAAAAAAAAAAAAAAAAAABg0ds7Xp4WhUr1e12Kau+zFyl8kRM7JrWbTER3bkppJttJLVt5I+eb3elaFFulg+zVqJ2lVlnSh5L9z+h4je70kV8c3Thejh9PVxfeqLnN8emh5ZMr8+qntT/bseGcArO2TU/8AP3drGb0YvFVYOvXnNKpB9i/Zpq0l7KyP0TTeS6I/L9N2a6r7n6cwUr0qb1vTi78+6j1o7Tbfdi9pMNMXhRSIiOvb6MwAN9yQAAOdKq3OebyaSLxrS5/Mw+3U94sBsRxL8mXWK8jWuANxYiPMspp8TSIsB0AaKl5llWkuIG4DWWJfIusQuTAzAxqtHmXUlzAkAAAAAAAApWpKUXGSUoyVmmrqSfBouRJ5AfAvSXuvRwOKiqMu5XjKoqXGj3krJ8nw6HlKSO/vztf9XtCvU1jGXqqflThl9Xd/E4iRR5pjmnlfU+G48lcNPEnedko/TGx5Xw2HfOhSfzgj814bBVqsuzSpVKr5U4Sl9j9IbApyjhMNGacZxoUlKL1UlBJpm3oomN3P+096WjHET1iZ/Z0AAWLjAAAcv26nvFivt1PeLACyKgCxKZW5IEggm4EggNgSCEyQLKb5llXfUxkNgZ1iuaLLEo1rkNgbirR5l0zn3IbA6JwN+Ns/pcBiKifecPVwztepPJfl/A3JYiS0kz5b6Wt4ZVJ0cLdONNetnbXtvKKfw+5izX5KTKw4bpp1GprTy7z8ofP1/GbezcDKvWpUY+KrUjBfF2NSJ7v0S7KVTGSry8OGhdcvWTyX0uU+OvPeIfSNZnjTaa+T0jp+z7DgNnwo04U6cVGMIqKsktFa5sorGqnxRcvIjZ8omZtO8gAJQAADl+3U94tcpHx1PeL2AAgm4AAATcXIAFgmVAFkCouBYi5AAlsxymJyNHH46NKEqk5dmEIuUnySImdk1ibTtCMftzD4f+9Wp0rq67c0m1zS1NDBb7YKvVVGnXTm9LpxjJ/tUnqz4vt7bE8ZialeXtO0F+ymvCjWjlb+ZlffWTFukdHZaf2cpfHve07/AJRL9B4rEKMW3kkm35JK7PgO2dpPE4mtWf8AqVJNeUL91fKx6Ce/VeWCq4ad5zlFQhVv3lD2lLnlx8zydNXZ4z5oyRGzZ4Twy+kvbxO/aPkzRR9q9Guy/UbPhJq0sRJ1Xz7GkPovqfIdlbPdevRox1q1Iw6JvN/K5+hKFFQjGEfDCMYpcklYnRU6zZj9ptRy46YI8+s/RkX5Oic6J0EWbh0gAAAAOSvFP32WKJ96fvssgLXBUkCQQLgTcXI7RDkBbtC5W4uBbtC5TtE3Atcq5EORjnMCtWofMfSfvHdxwdOXKdez/wCNN/c9nvNt2OEoTrPVK0I38dR5RX85Hw6tXlVqTnN3lOTlJ82zT1OXljlh0nA9D4uTxbR0jt8/4KcTI2EdjA7qVK+HdWLUW3/TjLJVEtXfgVlazedodzmz49NTe87fdxkwkUqQlTk4Ti4yTs4tWaZdO5ExMMtMlbxvD3Xoo2V6zFVK7Xdw8LR/3Z5L5K59ZR5b0dbK9RgKba79dutLnZ5RXyX1PUoudPTkxxD5nxjU+8au9vKOkfRKOhHQ56OgtDOqUgAAAAOQtZ++ySqec/eZIEggALi4IbAm5FyrkUlMJ2XcisqpgqVrHm95d8aODjaT7dZq8aUXn5OXJHi1orG8s2LBfLaK0jeXq1U5DtnwbaG8eKxE3UnWnG+kKc5RhBckkbmwd7cRhanaU5VIPKdOpNtSXk3o/M1ffK77bOh/xvP4fNFo39H211DXrVjn7M25SxNJVaUu1F5NPKUJfta5nnt+94/0+HcIStVr3jG2sYe1L8GzbJEV5vJR4tJkvmjDt1eP393i/VYjsQf9Kg3GOeU5+1P8HnacbGOnG7M5TZbzad5fS9Fpq4McVr2j+y6GwdjSxeIp0I5dp3lK3gprOUj67/8AKVOMYRVoRSjFcOytDmejXd71GH/UTX9XEJON9YUOC8r6/I9i4J6llpcXJXee8uJ47r/eM/JX8Nf183i9rbpUcUkppprScbdteV+RXCeifBpJyqV28su3FLpoev8A0md1obSRnnFSZ3mFVTXajHXlpeYgp0lGMYxyUYqKXJJWRkRCBkakzuk6KOdc6MdF0CEgAAAAOMtZe8yxRay95kgTcXIKuQFmyjkUlMxVKxD1ELzqmtVxFjT2ntWnRpyqVZqEI8XxfBJcWfL95d9auKcqVK9OhfTSdRL9z4LyMOTLXHCy0XD8urttXt5y7+9HpCUG6WFalPNSq27sXyiuL8zwE3KUnObcpSd25Ntt+bIhBIuVWTNN56voGh4bi0tdqx19QGxg8DUrS7FOLlL6Lq+BrVoyhNwnFxlF2aeqZj5Z23bs5qRbk3jf0b+ydsVcNU7dOWuUovwzjya/Jr7c2tPFVpVZ5cIRvdQhyMAcSYvMRy+TFfS47X8WI+L1Vpxsj0G5uwHjMVCD/tQtOs/8E/D1byOEkfaNxd3v0mFj2klWrWqVXxWXdh8F9zNp8fiX69lfxjWxo9NtWfinpH3ejhFJJJWSVklolwRZAFy+ZpRZIhMm4FkCtyUwJsdGGi6I5tzpQ0XRASAAAAA4q1l7zFyE/F7zKSkEplMxzqFJ1DUq1zzL1Ebs1Sseb3k3upYRNN9us13aSefWT4I4W8+/yjelhWpTzUq3swf+PN+Z4KTlOTlOTlKTu3J3bfU1M2pivSrpeG8EtlmL5Y2j0be1dsVsXUc6ssvZisoQXJL8mqo2LArLWm09XcYcFMNeWsbB1dhbvVcVLurs00+9UeiXJc35HT3Z3LniGqlZOFHgtJ1enJeZ9NwOyoU4KEYqMYqyilZL+czaw6abdbdlBxXjlcG+LD1t6+UfeXBwOw6dCHYpq3NvWb5tnP29u3DER7ytOKtGpHWPk+aPX1MLY16mHTLGaVmOXbo4umqy1yeLFp5vV8Vx2z6uGn2Ksbcn7M1zTMSZ9d2lu9TxEHTqLJ6NeKD5pnnH6J6jv6rEx6VKbS6Xjcr8ultv8LsNDx/DNYjNO0/k0fR7u7+pxKqzV6OHtOX+dTWEfz8D7CcndrYccHhoUVZy8VSX76j1fTh8DrI3sGLw67ebl+K673zPNo/DHSPl/KSSCTOqhEkACQRcm4BnThouiOXc6kNF0QFgAAADA4TevvP7mvVqWMrevV/c8zvZvRTwce9eVSSvCmsnLzb4I8WtERvLNixWy2ilI3mW5tTa1OjB1Ks1CC4vi+SXFnzHeTfKrirwpXp0b6J9+ov8muHkcva22K2KqOdWTtfuwXgprkl+TVUbFbm1M26Vdzw3glcPx5etv0RCBYkzYPBVK0406cXOctEvu+SNPrMuk3rjrvPSIYowbaSTbbsks22e83W3Es41cTG8tY0Xmo8pT8/I6u6u5kMPac7TrPWWsafNR/7PYU6KSyLHBptviu4rivHZyb4tP0jzn1Uw+GUUuljYURFF0jfcnuo4XMFXD20NsWJRu0I0zcpwsrEqmr3LACUESEAAAEkWAEgEICTqU9F0X2OaqUnomdKCyXRAWAAAAhgefqSsn1f3PG73bIWKg07Kcc6cv2ytp0Z62u+HU0auHueLRFo2lsYMtsV4vTvD4hOm4txkuzKLcZJ6pog+hb1bkSrP12Ht61LvU3l61eT/AHHB3f3KrYiV6ilRpRlaTlG05NaxjF/cqLae8W5Yh9E0/GNPfT+La20x3jzcvYuwquLn2aayXjm/DBefn5H1Td7dmlhodmCu2u/Ul45v8LyN/ZeyKdGEYQioQjolxfNvizpRgWGHBGPrPdyHE+L5NZPLXpT0+6IU0tC6QSLo2VIAAlCQSk3on8ileahbtZX0yzYQsDVePjdJKTbLeum9IpdWBsEpl9m0nJy7dnpZJaHSjSitEvkBzI029E/kZFhZ8rdWdIAaKwD4tGVYFcW39DZAGKOGiuBkUUtFYkAAAAAAAhkkMDzk1mY+ydGWzZ3drWvrfUtDZD4yS6K5GyXLUDPToWzep1aey4LVt/QzxwcF7K+OY2N3HUTNDDzekX8jrKCWiXyLDY3cyGAnxsviZY7O5y+SN4Eoa0cBHzfxMscPFaRXyMgAixxN4PFD3X9zuHC3hl36fuv7gaOD8a6M6JzcI++ujN/th6b+ztZfA3jn7MlnLojoB5AAAAAAAAAAAAAAAAAAAAAAAAAAAuY6mIjHxSS6tE1otxklq00up5qVJxlacbS887rncDsV9uUY8XL3V+Tz+19qxqzi0nGyazazz1NmULrRGliNnKWenTgQ9QnA1LzXx+x0PWHLw2EnCSeqz6mw1J5CCW0quas7G9Q2pJeLvL6nMpYeX/psU6Del35JEol2qGNhLR2fJ5M2Dk0tmyfBLq8zqxWQQkAAAAAAAAAAAAAAAAAAAAAAAAxV8NGatJX+6ZlAHAxeAnTzV5Q5rWK80YIRur3PStGOGFgs1FL4Acang29It/Y26Wy3xaj0WZ07ADVp7PguF+psxilorEgAAAAAAAAAAAAAAAAAAAAAAAAAAAAAAAAAAAAAAAAAAAAAAAAAAAP/2Q=="/>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5236" name="AutoShape 4" descr="data:image/jpeg;base64,/9j/4AAQSkZJRgABAQAAAQABAAD/2wCEAAkGBhAQDw8QEBAQEBAPDhAQEBAPDQ8QDw0NFBAVFBQQFhIXHCYeFxkjGhQUHy8gIycpLCwsFR4xNTAqNSYrLCkBCQoKDgwOGg8PGi8kHyQ0LC8pKS0sLCkpLCopLCwsLDQvLikpLCwpLSksKSwpLCwpKSksKSwsLCwpKSwsLCwsLP/AABEIAOUA3AMBIgACEQEDEQH/xAAcAAEAAgMBAQEAAAAAAAAAAAAAAQIDBAUGBwj/xAA5EAACAQIDBQQJAwMFAQAAAAAAAQIDEQQhMQUGQVFxEiIyYQcTQnKBkaGxwRRS8CMzYkNzktHxFf/EABsBAQACAwEBAAAAAAAAAAAAAAABBQMEBgIH/8QALxEBAAIBAgQDBgYDAAAAAAAAAAECAwQRBRIhMRNBUQYUInGB0TKhscHh8BaRkv/aAAwDAQACEQMRAD8A+4gAAAAAAAAAAAAAAAAAAAAAAAAAAAAAAAApKaWrS6uyLJgSAAAAAAAAAAAAAAAAAAAAAAAAAAAAABg0ds7Xp4WhUr1e12Kau+zFyl8kRM7JrWbTER3bkppJttJLVt5I+eb3elaFFulg+zVqJ2lVlnSh5L9z+h4je70kV8c3Thejh9PVxfeqLnN8emh5ZMr8+qntT/bseGcArO2TU/8AP3drGb0YvFVYOvXnNKpB9i/Zpq0l7KyP0TTeS6I/L9N2a6r7n6cwUr0qb1vTi78+6j1o7Tbfdi9pMNMXhRSIiOvb6MwAN9yQAAOdKq3OebyaSLxrS5/Mw+3U94sBsRxL8mXWK8jWuANxYiPMspp8TSIsB0AaKl5llWkuIG4DWWJfIusQuTAzAxqtHmXUlzAkAAAAAAAApWpKUXGSUoyVmmrqSfBouRJ5AfAvSXuvRwOKiqMu5XjKoqXGj3krJ8nw6HlKSO/vztf9XtCvU1jGXqqflThl9Xd/E4iRR5pjmnlfU+G48lcNPEnedko/TGx5Xw2HfOhSfzgj814bBVqsuzSpVKr5U4Sl9j9IbApyjhMNGacZxoUlKL1UlBJpm3oomN3P+096WjHET1iZ/Z0AAWLjAAAcv26nvFivt1PeLACyKgCxKZW5IEggm4EggNgSCEyQLKb5llXfUxkNgZ1iuaLLEo1rkNgbirR5l0zn3IbA6JwN+Ns/pcBiKifecPVwztepPJfl/A3JYiS0kz5b6Wt4ZVJ0cLdONNetnbXtvKKfw+5izX5KTKw4bpp1GprTy7z8ofP1/GbezcDKvWpUY+KrUjBfF2NSJ7v0S7KVTGSry8OGhdcvWTyX0uU+OvPeIfSNZnjTaa+T0jp+z7DgNnwo04U6cVGMIqKsktFa5sorGqnxRcvIjZ8omZtO8gAJQAADl+3U94tcpHx1PeL2AAgm4AAATcXIAFgmVAFkCouBYi5AAlsxymJyNHH46NKEqk5dmEIuUnySImdk1ibTtCMftzD4f+9Wp0rq67c0m1zS1NDBb7YKvVVGnXTm9LpxjJ/tUnqz4vt7bE8ZialeXtO0F+ymvCjWjlb+ZlffWTFukdHZaf2cpfHve07/AJRL9B4rEKMW3kkm35JK7PgO2dpPE4mtWf8AqVJNeUL91fKx6Ce/VeWCq4ad5zlFQhVv3lD2lLnlx8zydNXZ4z5oyRGzZ4Twy+kvbxO/aPkzRR9q9Guy/UbPhJq0sRJ1Xz7GkPovqfIdlbPdevRox1q1Iw6JvN/K5+hKFFQjGEfDCMYpcklYnRU6zZj9ptRy46YI8+s/RkX5Oic6J0EWbh0gAAAAOSvFP32WKJ96fvssgLXBUkCQQLgTcXI7RDkBbtC5W4uBbtC5TtE3Atcq5EORjnMCtWofMfSfvHdxwdOXKdez/wCNN/c9nvNt2OEoTrPVK0I38dR5RX85Hw6tXlVqTnN3lOTlJ82zT1OXljlh0nA9D4uTxbR0jt8/4KcTI2EdjA7qVK+HdWLUW3/TjLJVEtXfgVlazedodzmz49NTe87fdxkwkUqQlTk4Ti4yTs4tWaZdO5ExMMtMlbxvD3Xoo2V6zFVK7Xdw8LR/3Z5L5K59ZR5b0dbK9RgKba79dutLnZ5RXyX1PUoudPTkxxD5nxjU+8au9vKOkfRKOhHQ56OgtDOqUgAAAAOQtZ++ySqec/eZIEggALi4IbAm5FyrkUlMJ2XcisqpgqVrHm95d8aODjaT7dZq8aUXn5OXJHi1orG8s2LBfLaK0jeXq1U5DtnwbaG8eKxE3UnWnG+kKc5RhBckkbmwd7cRhanaU5VIPKdOpNtSXk3o/M1ffK77bOh/xvP4fNFo39H211DXrVjn7M25SxNJVaUu1F5NPKUJfta5nnt+94/0+HcIStVr3jG2sYe1L8GzbJEV5vJR4tJkvmjDt1eP393i/VYjsQf9Kg3GOeU5+1P8HnacbGOnG7M5TZbzad5fS9Fpq4McVr2j+y6GwdjSxeIp0I5dp3lK3gprOUj67/8AKVOMYRVoRSjFcOytDmejXd71GH/UTX9XEJON9YUOC8r6/I9i4J6llpcXJXee8uJ47r/eM/JX8Nf183i9rbpUcUkppprScbdteV+RXCeifBpJyqV28su3FLpoev8A0md1obSRnnFSZ3mFVTXajHXlpeYgp0lGMYxyUYqKXJJWRkRCBkakzuk6KOdc6MdF0CEgAAAAOMtZe8yxRay95kgTcXIKuQFmyjkUlMxVKxD1ELzqmtVxFjT2ntWnRpyqVZqEI8XxfBJcWfL95d9auKcqVK9OhfTSdRL9z4LyMOTLXHCy0XD8urttXt5y7+9HpCUG6WFalPNSq27sXyiuL8zwE3KUnObcpSd25Ntt+bIhBIuVWTNN56voGh4bi0tdqx19QGxg8DUrS7FOLlL6Lq+BrVoyhNwnFxlF2aeqZj5Z23bs5qRbk3jf0b+ydsVcNU7dOWuUovwzjya/Jr7c2tPFVpVZ5cIRvdQhyMAcSYvMRy+TFfS47X8WI+L1Vpxsj0G5uwHjMVCD/tQtOs/8E/D1byOEkfaNxd3v0mFj2klWrWqVXxWXdh8F9zNp8fiX69lfxjWxo9NtWfinpH3ejhFJJJWSVklolwRZAFy+ZpRZIhMm4FkCtyUwJsdGGi6I5tzpQ0XRASAAAAA4q1l7zFyE/F7zKSkEplMxzqFJ1DUq1zzL1Ebs1Sseb3k3upYRNN9us13aSefWT4I4W8+/yjelhWpTzUq3swf+PN+Z4KTlOTlOTlKTu3J3bfU1M2pivSrpeG8EtlmL5Y2j0be1dsVsXUc6ssvZisoQXJL8mqo2LArLWm09XcYcFMNeWsbB1dhbvVcVLurs00+9UeiXJc35HT3Z3LniGqlZOFHgtJ1enJeZ9NwOyoU4KEYqMYqyilZL+czaw6abdbdlBxXjlcG+LD1t6+UfeXBwOw6dCHYpq3NvWb5tnP29u3DER7ytOKtGpHWPk+aPX1MLY16mHTLGaVmOXbo4umqy1yeLFp5vV8Vx2z6uGn2Ksbcn7M1zTMSZ9d2lu9TxEHTqLJ6NeKD5pnnH6J6jv6rEx6VKbS6Xjcr8ultv8LsNDx/DNYjNO0/k0fR7u7+pxKqzV6OHtOX+dTWEfz8D7CcndrYccHhoUVZy8VSX76j1fTh8DrI3sGLw67ebl+K673zPNo/DHSPl/KSSCTOqhEkACQRcm4BnThouiOXc6kNF0QFgAAADA4TevvP7mvVqWMrevV/c8zvZvRTwce9eVSSvCmsnLzb4I8WtERvLNixWy2ilI3mW5tTa1OjB1Ks1CC4vi+SXFnzHeTfKrirwpXp0b6J9+ov8muHkcva22K2KqOdWTtfuwXgprkl+TVUbFbm1M26Vdzw3glcPx5etv0RCBYkzYPBVK0406cXOctEvu+SNPrMuk3rjrvPSIYowbaSTbbsks22e83W3Es41cTG8tY0Xmo8pT8/I6u6u5kMPac7TrPWWsafNR/7PYU6KSyLHBptviu4rivHZyb4tP0jzn1Uw+GUUuljYURFF0jfcnuo4XMFXD20NsWJRu0I0zcpwsrEqmr3LACUESEAAAEkWAEgEICTqU9F0X2OaqUnomdKCyXRAWAAAAhgefqSsn1f3PG73bIWKg07Kcc6cv2ytp0Z62u+HU0auHueLRFo2lsYMtsV4vTvD4hOm4txkuzKLcZJ6pog+hb1bkSrP12Ht61LvU3l61eT/AHHB3f3KrYiV6ilRpRlaTlG05NaxjF/cqLae8W5Yh9E0/GNPfT+La20x3jzcvYuwquLn2aayXjm/DBefn5H1Td7dmlhodmCu2u/Ul45v8LyN/ZeyKdGEYQioQjolxfNvizpRgWGHBGPrPdyHE+L5NZPLXpT0+6IU0tC6QSLo2VIAAlCQSk3on8ileahbtZX0yzYQsDVePjdJKTbLeum9IpdWBsEpl9m0nJy7dnpZJaHSjSitEvkBzI029E/kZFhZ8rdWdIAaKwD4tGVYFcW39DZAGKOGiuBkUUtFYkAAAAAAAhkkMDzk1mY+ydGWzZ3drWvrfUtDZD4yS6K5GyXLUDPToWzep1aey4LVt/QzxwcF7K+OY2N3HUTNDDzekX8jrKCWiXyLDY3cyGAnxsviZY7O5y+SN4Eoa0cBHzfxMscPFaRXyMgAixxN4PFD3X9zuHC3hl36fuv7gaOD8a6M6JzcI++ujN/th6b+ztZfA3jn7MlnLojoB5AAAAAAAAAAAAAAAAAAAAAAAAAAAuY6mIjHxSS6tE1otxklq00up5qVJxlacbS887rncDsV9uUY8XL3V+Tz+19qxqzi0nGyazazz1NmULrRGliNnKWenTgQ9QnA1LzXx+x0PWHLw2EnCSeqz6mw1J5CCW0quas7G9Q2pJeLvL6nMpYeX/psU6Del35JEol2qGNhLR2fJ5M2Dk0tmyfBLq8zqxWQQkAAAAAAAAAAAAAAAAAAAAAAAAxV8NGatJX+6ZlAHAxeAnTzV5Q5rWK80YIRur3PStGOGFgs1FL4Acang29It/Y26Wy3xaj0WZ07ADVp7PguF+psxilorEgAAAAAAAAAAAAAAAAAAAAAAAAAAAAAAAAAAAAAAAAAAAAAAAAAAAP/2Q=="/>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5238" name="AutoShape 6" descr="data:image/jpeg;base64,/9j/4AAQSkZJRgABAQAAAQABAAD/2wCEAAkGBhAQDw8QEBAQEBAPDhAQEBAPDQ8QDw0NFBAVFBQQFhIXHCYeFxkjGhQUHy8gIycpLCwsFR4xNTAqNSYrLCkBCQoKDgwOGg8PGi8kHyQ0LC8pKS0sLCkpLCopLCwsLDQvLikpLCwpLSksKSwpLCwpKSksKSwsLCwpKSwsLCwsLP/AABEIAOUA3AMBIgACEQEDEQH/xAAcAAEAAgMBAQEAAAAAAAAAAAAAAQIDBAUGBwj/xAA5EAACAQIDBQQJAwMFAQAAAAAAAQIDEQQhMQUGQVFxEiIyYQcTQnKBkaGxwRRS8CMzYkNzktHxFf/EABsBAQACAwEBAAAAAAAAAAAAAAABBQMEBgIH/8QALxEBAAIBAgQDBgYDAAAAAAAAAAECAwQRBRIhMRNBUQYUInGB0TKhscHh8BaRkv/aAAwDAQACEQMRAD8A+4gAAAAAAAAAAAAAAAAAAAAAAAAAAAAAAAApKaWrS6uyLJgSAAAAAAAAAAAAAAAAAAAAAAAAAAAAABg0ds7Xp4WhUr1e12Kau+zFyl8kRM7JrWbTER3bkppJttJLVt5I+eb3elaFFulg+zVqJ2lVlnSh5L9z+h4je70kV8c3Thejh9PVxfeqLnN8emh5ZMr8+qntT/bseGcArO2TU/8AP3drGb0YvFVYOvXnNKpB9i/Zpq0l7KyP0TTeS6I/L9N2a6r7n6cwUr0qb1vTi78+6j1o7Tbfdi9pMNMXhRSIiOvb6MwAN9yQAAOdKq3OebyaSLxrS5/Mw+3U94sBsRxL8mXWK8jWuANxYiPMspp8TSIsB0AaKl5llWkuIG4DWWJfIusQuTAzAxqtHmXUlzAkAAAAAAAApWpKUXGSUoyVmmrqSfBouRJ5AfAvSXuvRwOKiqMu5XjKoqXGj3krJ8nw6HlKSO/vztf9XtCvU1jGXqqflThl9Xd/E4iRR5pjmnlfU+G48lcNPEnedko/TGx5Xw2HfOhSfzgj814bBVqsuzSpVKr5U4Sl9j9IbApyjhMNGacZxoUlKL1UlBJpm3oomN3P+096WjHET1iZ/Z0AAWLjAAAcv26nvFivt1PeLACyKgCxKZW5IEggm4EggNgSCEyQLKb5llXfUxkNgZ1iuaLLEo1rkNgbirR5l0zn3IbA6JwN+Ns/pcBiKifecPVwztepPJfl/A3JYiS0kz5b6Wt4ZVJ0cLdONNetnbXtvKKfw+5izX5KTKw4bpp1GprTy7z8ofP1/GbezcDKvWpUY+KrUjBfF2NSJ7v0S7KVTGSry8OGhdcvWTyX0uU+OvPeIfSNZnjTaa+T0jp+z7DgNnwo04U6cVGMIqKsktFa5sorGqnxRcvIjZ8omZtO8gAJQAADl+3U94tcpHx1PeL2AAgm4AAATcXIAFgmVAFkCouBYi5AAlsxymJyNHH46NKEqk5dmEIuUnySImdk1ibTtCMftzD4f+9Wp0rq67c0m1zS1NDBb7YKvVVGnXTm9LpxjJ/tUnqz4vt7bE8ZialeXtO0F+ymvCjWjlb+ZlffWTFukdHZaf2cpfHve07/AJRL9B4rEKMW3kkm35JK7PgO2dpPE4mtWf8AqVJNeUL91fKx6Ce/VeWCq4ad5zlFQhVv3lD2lLnlx8zydNXZ4z5oyRGzZ4Twy+kvbxO/aPkzRR9q9Guy/UbPhJq0sRJ1Xz7GkPovqfIdlbPdevRox1q1Iw6JvN/K5+hKFFQjGEfDCMYpcklYnRU6zZj9ptRy46YI8+s/RkX5Oic6J0EWbh0gAAAAOSvFP32WKJ96fvssgLXBUkCQQLgTcXI7RDkBbtC5W4uBbtC5TtE3Atcq5EORjnMCtWofMfSfvHdxwdOXKdez/wCNN/c9nvNt2OEoTrPVK0I38dR5RX85Hw6tXlVqTnN3lOTlJ82zT1OXljlh0nA9D4uTxbR0jt8/4KcTI2EdjA7qVK+HdWLUW3/TjLJVEtXfgVlazedodzmz49NTe87fdxkwkUqQlTk4Ti4yTs4tWaZdO5ExMMtMlbxvD3Xoo2V6zFVK7Xdw8LR/3Z5L5K59ZR5b0dbK9RgKba79dutLnZ5RXyX1PUoudPTkxxD5nxjU+8au9vKOkfRKOhHQ56OgtDOqUgAAAAOQtZ++ySqec/eZIEggALi4IbAm5FyrkUlMJ2XcisqpgqVrHm95d8aODjaT7dZq8aUXn5OXJHi1orG8s2LBfLaK0jeXq1U5DtnwbaG8eKxE3UnWnG+kKc5RhBckkbmwd7cRhanaU5VIPKdOpNtSXk3o/M1ffK77bOh/xvP4fNFo39H211DXrVjn7M25SxNJVaUu1F5NPKUJfta5nnt+94/0+HcIStVr3jG2sYe1L8GzbJEV5vJR4tJkvmjDt1eP393i/VYjsQf9Kg3GOeU5+1P8HnacbGOnG7M5TZbzad5fS9Fpq4McVr2j+y6GwdjSxeIp0I5dp3lK3gprOUj67/8AKVOMYRVoRSjFcOytDmejXd71GH/UTX9XEJON9YUOC8r6/I9i4J6llpcXJXee8uJ47r/eM/JX8Nf183i9rbpUcUkppprScbdteV+RXCeifBpJyqV28su3FLpoev8A0md1obSRnnFSZ3mFVTXajHXlpeYgp0lGMYxyUYqKXJJWRkRCBkakzuk6KOdc6MdF0CEgAAAAOMtZe8yxRay95kgTcXIKuQFmyjkUlMxVKxD1ELzqmtVxFjT2ntWnRpyqVZqEI8XxfBJcWfL95d9auKcqVK9OhfTSdRL9z4LyMOTLXHCy0XD8urttXt5y7+9HpCUG6WFalPNSq27sXyiuL8zwE3KUnObcpSd25Ntt+bIhBIuVWTNN56voGh4bi0tdqx19QGxg8DUrS7FOLlL6Lq+BrVoyhNwnFxlF2aeqZj5Z23bs5qRbk3jf0b+ydsVcNU7dOWuUovwzjya/Jr7c2tPFVpVZ5cIRvdQhyMAcSYvMRy+TFfS47X8WI+L1Vpxsj0G5uwHjMVCD/tQtOs/8E/D1byOEkfaNxd3v0mFj2klWrWqVXxWXdh8F9zNp8fiX69lfxjWxo9NtWfinpH3ejhFJJJWSVklolwRZAFy+ZpRZIhMm4FkCtyUwJsdGGi6I5tzpQ0XRASAAAAA4q1l7zFyE/F7zKSkEplMxzqFJ1DUq1zzL1Ebs1Sseb3k3upYRNN9us13aSefWT4I4W8+/yjelhWpTzUq3swf+PN+Z4KTlOTlOTlKTu3J3bfU1M2pivSrpeG8EtlmL5Y2j0be1dsVsXUc6ssvZisoQXJL8mqo2LArLWm09XcYcFMNeWsbB1dhbvVcVLurs00+9UeiXJc35HT3Z3LniGqlZOFHgtJ1enJeZ9NwOyoU4KEYqMYqyilZL+czaw6abdbdlBxXjlcG+LD1t6+UfeXBwOw6dCHYpq3NvWb5tnP29u3DER7ytOKtGpHWPk+aPX1MLY16mHTLGaVmOXbo4umqy1yeLFp5vV8Vx2z6uGn2Ksbcn7M1zTMSZ9d2lu9TxEHTqLJ6NeKD5pnnH6J6jv6rEx6VKbS6Xjcr8ultv8LsNDx/DNYjNO0/k0fR7u7+pxKqzV6OHtOX+dTWEfz8D7CcndrYccHhoUVZy8VSX76j1fTh8DrI3sGLw67ebl+K673zPNo/DHSPl/KSSCTOqhEkACQRcm4BnThouiOXc6kNF0QFgAAADA4TevvP7mvVqWMrevV/c8zvZvRTwce9eVSSvCmsnLzb4I8WtERvLNixWy2ilI3mW5tTa1OjB1Ks1CC4vi+SXFnzHeTfKrirwpXp0b6J9+ov8muHkcva22K2KqOdWTtfuwXgprkl+TVUbFbm1M26Vdzw3glcPx5etv0RCBYkzYPBVK0406cXOctEvu+SNPrMuk3rjrvPSIYowbaSTbbsks22e83W3Es41cTG8tY0Xmo8pT8/I6u6u5kMPac7TrPWWsafNR/7PYU6KSyLHBptviu4rivHZyb4tP0jzn1Uw+GUUuljYURFF0jfcnuo4XMFXD20NsWJRu0I0zcpwsrEqmr3LACUESEAAAEkWAEgEICTqU9F0X2OaqUnomdKCyXRAWAAAAhgefqSsn1f3PG73bIWKg07Kcc6cv2ytp0Z62u+HU0auHueLRFo2lsYMtsV4vTvD4hOm4txkuzKLcZJ6pog+hb1bkSrP12Ht61LvU3l61eT/AHHB3f3KrYiV6ilRpRlaTlG05NaxjF/cqLae8W5Yh9E0/GNPfT+La20x3jzcvYuwquLn2aayXjm/DBefn5H1Td7dmlhodmCu2u/Ul45v8LyN/ZeyKdGEYQioQjolxfNvizpRgWGHBGPrPdyHE+L5NZPLXpT0+6IU0tC6QSLo2VIAAlCQSk3on8ileahbtZX0yzYQsDVePjdJKTbLeum9IpdWBsEpl9m0nJy7dnpZJaHSjSitEvkBzI029E/kZFhZ8rdWdIAaKwD4tGVYFcW39DZAGKOGiuBkUUtFYkAAAAAAAhkkMDzk1mY+ydGWzZ3drWvrfUtDZD4yS6K5GyXLUDPToWzep1aey4LVt/QzxwcF7K+OY2N3HUTNDDzekX8jrKCWiXyLDY3cyGAnxsviZY7O5y+SN4Eoa0cBHzfxMscPFaRXyMgAixxN4PFD3X9zuHC3hl36fuv7gaOD8a6M6JzcI++ujN/th6b+ztZfA3jn7MlnLojoB5AAAAAAAAAAAAAAAAAAAAAAAAAAAuY6mIjHxSS6tE1otxklq00up5qVJxlacbS887rncDsV9uUY8XL3V+Tz+19qxqzi0nGyazazz1NmULrRGliNnKWenTgQ9QnA1LzXx+x0PWHLw2EnCSeqz6mw1J5CCW0quas7G9Q2pJeLvL6nMpYeX/psU6Del35JEol2qGNhLR2fJ5M2Dk0tmyfBLq8zqxWQQkAAAAAAAAAAAAAAAAAAAAAAAAxV8NGatJX+6ZlAHAxeAnTzV5Q5rWK80YIRur3PStGOGFgs1FL4Acang29It/Y26Wy3xaj0WZ07ADVp7PguF+psxilorEgAAAAAAAAAAAAAAAAAAAAAAAAAAAAAAAAAAAAAAAAAAAAAAAAAAAP/2Q=="/>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5242" name="AutoShape 10" descr="data:image/jpeg;base64,/9j/4AAQSkZJRgABAQAAAQABAAD/2wCEAAkGBhAQEBQRDxEREBEQEBQSEBAVDhAVEhIXExcYFBYQFxgYGyYeGBknGhQSHzsgIycpLyw4FSAxNTEqNyYuOCoBCQoKDgwOGg8PGjQkHyQ1KjAsLzQvLyksKS8qKSwsLSwqLCwxMjQsMCwpNDUsLSwsLCw1LTQsLCw1NSksKSwuLP/AABEIALUBFwMBIgACEQEDEQH/xAAbAAEAAgMBAQAAAAAAAAAAAAAABQYCAwQHAf/EAEwQAAEDAgIGBAkHBwsFAAAAAAEAAgMEERIhBQYTMUFRImGR0wcWMjRTcYGUsRQjQlJUZHMVcnSCkqHSMzVDYrKzwdHU4fAkRGOTpP/EABsBAQABBQEAAAAAAAAAAAAAAAAGAQIDBQcE/8QAOxEAAgECAQcJBwMEAwEAAAAAAAECAxEEEiExQVFxkQUTFCJhgaGx0QYVFjLB4fAzUpJTosLxYnLSQ//aAAwDAQACEQMRAD8A9xREQBERAEREAREQBERAEWitrGxML3Z28lo8px4Mb1lU/W+N0lFUPmcXHYuIjv8ANMyyAb9Ij6zrnlbcNZj+U6OCcYzzyloS83sRljSvFzeheJd0XlFDXzQG8EjmW+je8ZA4YDlb1WPIhX/V7WFtU2xsyZg6bP3Y282/DceF64PlKliXkrM9noanBcp4fGZqbtJanmfdpuTCIi2RsQiIgCIiAIiIAiIgCIiAIiIAiIgCIiAIiIAiIgCIiAIiIAiIgCIiAIii9PTXaIRvnuHcxG220PYWt6sYPUcNetGhTlVnoSuZKcMuSicfyjbv2u+MfyA6jkZv1hu6vzio7W7zGo/Af8FLgKI1u8xqPwH/AAXJamLqYvFqtU0truV9B7KtshpaLMqazpql8UjZYzZ8Zu2+48C09RBI/wBwsEW4hNwkpR0o4rRrTo1FUg7NaD1HROlGVMTZWZXyc02u1w3tNuP+y7F57qjpjYTYHkCOcgEk2DHgHC725N9jV6Ep5gsSsTSU9evedQweKjiqMa0densetfmqwREXsPUEREAREQBERAEREAREQBERAEREAREQBERAEREAREQBERAEREAVf2u1mfL9EfNR+phONw5XdcdeAHlaT0xVGOB7mmz7Bsf57yGM35eU5u/JR0EIY0NbuaLDMk+sk5k9ZUQ9qcZkUY4eOmWd7l6vyPbh42i5bc31f08TYojW7zGp/Af8FLqE14/m2s/RJf7BUEw2etDevMySWVFopgfK/NmBjT5OJrnOI5kAjD6s/ZuX3BP9eL/1P/jXzSdS6OJzm4cQwgYjYdJwb/jxy5rjOmLxMcx7ek5oe8ttgDmlzS5uLImzQLm3SBUmjGUldLMckpUK1WGXTism7Wi9rK+d2fq3mSOx0UxFi+LP/wAT+8XoGrekaypgB21PjYcEgNNKTcDyjaYDMWdkONuC8xh1jYA3aG2JoeHmzQWkPcDYm4/k7e0c126H8IDaYyPYCA+nkLvIeGujcWscWY2knEd1xcP3i1xuOTKlSjVyZLqvz1En5Dp4yhWdGpDqy0OySvntxSatpva9j1bY1vpqb3Wbv02Nb6am91m79V6bwo0zXyMMUjtm4sD2yU5jkLXxsJDsdg355hueRVnptKskERDZRt42yMvBL0Q5uKz3AFrHW4OIUqTTJXKFSOdrwRp2Nb6am91m79NjW+mpvdZu/Vdotc5Itsal8c4ZpFlBGImRxuxOa0iQ45SLFziLcMBOeduTS3hViwPFLbGydjNo4xuhc0uZiffGDm15tzwki4aVblIvVGq3ZLwLbsa301N7rN36bGt9NTe6zd+q3L4TIoZZY5WmTBUyx3YYWiNkexbideU4heYHFlucLDDnLU+ucboqmZ8boY6R5jc6R8XTeHFmEBriR0rNz3k5XVbotdOole3kd2xrfTU3us3fpsa301N7rN36rlT4QvMpoo3PgrGTYoQGGcGNzGDDZ9iQXkluZsDyK3xeEylfKYo2vktUCEPYWOa4EXEosb4TztbfnYXTKiV5qra+T4LbYnNjW+mpvdZu/TY1vpqb3Wbv1GaM19gnkgjbFK11QCW3DejbbCxzubfJ5AS24BLc+kFzV3hAjZIW4S1sVXLTym8DzIY4HzYGDaggmzRcjf0bXNwui3IqXtbyJzY1vpqb3Wbv02Nb6am91m79VrSXhExQPfSswvYynkBlwYXieRjAxrS4Pddrz0wMILSL8/jfClB0pC15ZsWPEQ2Jkabzl5c7a2vaC2G28sFzjADKiX8zVte3kWbY1vpqb3Wbv1uo615eYpg1sobiBaTgkbe2Nt8xna7Te2IZu3rsY64B5i6jajz2H9Fqf7ylV2gwJ5WZkmiIqmMIiIAiIgCIiAIiIAiIgCIiAhdLSY542DdE0yv9brsYOzan2Dmi5qSTaF82/avuzlgb0WW6iBi/XK6VyblvFdJxk5LQsy7vvnNo45KUNn4/EKE14/m2s/RJf7BU2oTXj+baz9El/sFa/C/rQ3rzLSoVdUyJhc85DtPG3YD2LTJpSMRiQ4sLiG+QbguOGzhwzNs1vqqVsjcLt3syyI45biRnzWibRbHRbK7g24cSCMRIcHXJIPEAqRxyLLK259xx2l0W0ecvfK63/Xs7TTLp2FuK+LoEg9A/Rx3I6hspP2fUt0NfFJjAv0AcXRIyBc24tnvY4c8vUtcug4XY8QvtHhzsm8PojLIZuz39I5razRUYc9wBDnuDiRla24C1hxJzvvzusjdK2a9/9HqnLAKN6bmpZraNPV3dvhtzXfQXhApXshimLtu5xikaIicLg5sbS4N3Yy+O2G/lcLG0k3XekL4mXkBnkfGzFC8WLJvk3SBzbeWzcxfPMALz3QWjYYqqB8pe5rZW4iSwZh4kY52FouBKGuJy3m5IyV9ZqFTY43vfNIYpHyC72C5kmFSQcDBkJRjFrb7G4yUywWJ6RSylpWZ/nadEwWLw2Loqqm9ae9fie5knpbTDKYxh0ckhne5kYjawkuax0ls3DPCx5/V5kX59Ha00k4BY9rQ6FswL8LLh2IkWcb4gGkkcA4HcVnXatskEIbJND8ne6SMscwkOex0ZcTK15PRkf+11C0e7we0mJhG0DY4442RhzMLWxiRuG+HEbiecElxPzhORDbe7Pc9K5rJzvOSR1hpRC6d72sjYJXEutcthcWukaBcubcZEXvcc1joHRVFTh7aMRjHgfIGyF+RbaPeTZmEZAZW3KKk8G1I4vL3zOMjZmucTDe05lLiLR2ab1ExBFvLtmAApCh1Qp4ppZhtHvnYWSFzhazwxshAaBYu2UZ5C3RDblUz7CryEmlJmyh1np5nYY7kipfTZBpGKNm0c8EE3ZhLekOLgDZb6jTNOxzQXsJc97CQ5hwYGuc9z8+i0YbE8C4A71F6M1Egp9kI5Z7QVAnYCYT0hCKex+bvh2Yw/vvfNY1epEZMkkb5Nq+eSpAcYQwyPidBhcREXbPA5wtvzJ3p1g1SvmeYnItKU7rYZoTvAtKw7rAgWPW3tC56rTlOx8DC5rvlTnNic0sc04WukLjnfDZjukARlna4Ve0V4M4GwQsqC50kcMjJcL24HmaFlO9wuwFvzcbALWItxJJPfT6h00csUzHzB8L9pfFGRI4umeS4FlhnUz5Nw+X1Cy8g40k9JMnStNl89DnYN+djzvmAM/UsKbS0D2l2JrBeW2ItbiELi10gzzZ0b4uVioCj8GtNEW4JaizJYpQ0mnLcUILYybxZgAnLnY7wCt8fg/pmyGTHMXl0rsRdFk6XbEmwjtkaqoIG7p5ggNsvLYHGlqkT0OkoX2wSxuxEtbhkYcRaLloscyBY2XLUeew/otT/eUqh6Lwb0cL43sMpMLmOYHOjcOg2FouCz7vEb77g2Iupifz2H9Fqf7ylVc+sttBPqu+Z+RJoiK4whERAEREAREQBERAEREAUfp2ctgcGkh8lomWNjd+WIWzyGJ2W4NJ4KQULpR+OoYzhEwyO63PuxnYBL+023FeDlLE9Gws6utLNveZeJnw8b1E3qz8PvmMY2BoAAsAAAALAAbgskRcdPYFEa3i9BUg5gwPBHMEblLqI1u8xqPwH/AAWfD/qw3rzMdT5HuZTIcYOFwxAbpMWZ/OHP1b9+W5b0RSBu5xScsp3tb8/NAREVCwxc0EWOYORXoOqGmTPDgebyw2Y88XC3Qk9ZAN+tp6lQF06L0k6mmbM0XDei9o3uYbYgOvIEdYC2nJmL6PV63yvM/U3/ACHj1hq3NzfVnm3PU/o999R6oi109Q2RrXsIc1wBa4G4IPFbFNzoAREQBERAEREAREQBcUFG4zGaTDcNdHE1pJDWFwJcSQOk7CwkbhhAz3ntRCqdgiIhQIiIAiIgCIiAIiIAiIgCrtM/G6SX0khw9TGdBluo2Lv1ypTTdSWQOLTZ7rMjI3hzyGNI9RN/YuCGIMaGtFmtAa0cAALAdihntXismnCgted7lo8fI92HjaDltzcM7+hmiIoCZQojW7zGo/Af8FLqI1u8xqPwH/BZsP8Aqw3rzMdX5HuZU0RFIDiIREQBERAWDVDT2wfsJD81I7oHK0b3Ek3P1XH9/wCdlfV5CRfI5gqwaE1wkgGCYOmj+i7EDIwcs/LHrNx15WkvJnKcYxVKs9z+jJtyPyzCUFQxDs1ob0NbG9TXjv035FyaP0rDUNxQyB4HlAXDm34Oac2+0LrUlTTV0SkIiKoCIiAIiIAiIgCIiAIiIAiIgCIiAIiIAiIgIXS0mOeNg3RNMrvW68bB2bXsHNFzUcm0xzb9s8uHLAOjHbqwtB5XcSN66VyXlrFdJxk5LQsy3L75zaOOSlDZ+PxCIi1BQKI1u8xqPwH/AAUuojW7zGo/Af8ABZsP+rDevMx1fke5lTREUgOIhERAEREAREQGDogcyASNxtmPUeC2/KJfTT+8z/xLFFkjVnD5ZNd56qeNxFKOTTqSS2JteRl8ol9NP7zP/EvraqUG4mnuMx/1M3+Llgiv6RV/e+LMvvLGf1pfyfqStFrVVxEfObZo+hIAb3z8oDFf1kjqVw0HrNFVdHOOUC5icc8t7mnc4fv5gLzpfOR3EEFpBsQRucDwPWthheVq1F2m8pdunibXBe0Fem7Yjrx/uXfr7+KPXkVf1W1jFQ3Zyn59gzyA2jR9Mde644HqIVgUwpVY1YKcHdMnFOpGpFTg7p6GERFkLwiIgCIiAIiIAiIgCIiAKO05UFsWBpIfMdmwgkEXBLnX4WaHH2DddSKg6yXaVB+rAMI/PeLu9dm4B+s7fw1nKuL6JhZ1Nehb3o9T0YeN53erP6eIYwNAAAAAAAAsABuAWSIuQnrCIiAKI1u8xqPwH/BS6iNbvMaj8B/wWbD/AKsN68zHV+R7mVNERSA4iEREAREQBERAEREAREQBERAZRSuY5r2HC9jsTHcju9uRI9q9I1e00KqHHYNe04ZWi9muGeV+BBB9tuBXmq69D6UdSzCUXLbYZWje5m/IfWBzHtGVytvyZjnh6mRJ9V+Hb6kj5D5S6PU5io+pL+17dz0Pjqz+pItcE7ZGh7CHNcAWuBuCDxWxTQngREQBERAYveGi7iAOZNgijdLwNqHNpnC7HfOTD+o3JrfWX4T6mO6rljblfqo9dOnRyb1ZNN7FfNxRKIuaiqi8WeMMjbCRl9x5g8WnOx+BBA6Venc80ouLswiIqlpz6QrBDG6Qi+EZNvbE4nC1g6y4ge1Q9JCWMAJu7Nzjbe5xLnHtJ/3Wytm2s1hnHAcuTpMwf2Rcetx4tWS517TY9Vqyw8NENO/7epsacciFtbzv6fnb2BERRMuCIiAKI1u8xqPwH/BS6iNbvMaj8B/wWbD/AKsN68zHV+R7mVNERSA4iEREAREQBERAEREAREQBERAEREBZNTNObN3yaQ9CR14Tn0XnMx9QO8dZPMK8ryBzbiyv2qmsW3ZspSNuweraNGQkHM7r9fUQpZyRjsuPMzedaO1fYn3InKXSKfM1H146P+S9Vr7M+0sKIi35IQvjnAAk5AC5PAda+qP0gdq8QDcRjn/DzAZ63EEepr8916N2L4Ryn2H3RTS4OmcM53Ym33iMC0bc8xl0rcDI7rX1dwCIlYTllSuctVSknaR2EgFs74Xjfs324Zmx3tJvncg7KWqEguAWkGz2G2Jh+qR2HkQQRcFbly1Oj2PIfmyQCwkYbPA34b/Sb1G46ktsLlJSVpcTqUbpSvyMUTvnXWBIt80073u5G17A7zbgCRE6x0Gkg1nyKZ0lydoJDC0jLo4cDWcb36XLI8IaKn00wW2MGHebND3nmelUDE71nPmtbj6uJ5tww0es9b0Lhe7PXSw6zTyk+9Lim0+62cssUQaA1osB/wA9p61kq3ttLehPuUX+uWk6WrxkWSgjePyJVGx5XbOQfWCQoG/Z7Gt3duJmyJvQr7rPyZakVQk1jqGG0kzYnfVk0RVtdbnbbbt/YvjdZ5D/AN5St630E0Y9hfOAT1Knw7i9sf5Dmqunm5fxZcEVSZrFISAK6hJJsAKfMk8POl0flKp+1Uvujv8AUqq9m8a9GTxMUm4/NFruLKojW7zGo/Af8FyiprfTQe4yf6hc+kY6qeJ8L54Q2Rpa61E8OseV6g/BZqXs3jY1IyaWZrWYJ1Yyi0iFRdP5Am+0s9zPfp+QJvtLPcz3623ubE9nE5p8P4zYuJzIun8gTfaWe5nv0/IE32lnuZ79Pc2J7OI+H8ZsXE5kXT+QJvtLPcz3y++LRO+pnvxwsp2t9gdG4getxVVyLiXs4l0fZ7FvTZd/2OVF1eLP3qp7KTuU8WfvVT2Uncq73JiNq4v0L/hzFbY8X6HKi6vFn71U9lJ3KeLP3qp7KTuU9yYjauL9B8OYrbHi/Q5UXV4s/eqnspO5TxZ+9VPZSdynuTEbVxfoPhzFbY8X6HKi6vFn71U9lJ3KeLP3qp7KTuU9yYjauL9B8OYrbHi/Q5UXV4s/eqnspO5TxZ+9VPZSdynuTEbVxfoPhzFbY8X6HKsoZnMc18bi17DdruR3e0WJFutdHiz96qeyk7lPFn71U9lJ3KujyNiYtSjJXXa/Qvp8gY2lNThJJrQ7v0L1q9rGyqaWnozMaDJHnuOQe08Wmx6xx65leUS6sOHTiqqgSsBMTr07bOItmWRA2/5Y2srpoWnfPE17a6sIBwPY9tEHBzDhfG4tgBvcEXaesHcVJqDqqKjVtldmsnVKE3RjOpbK0StovtW/w0E1W1wjsB0pH32cd83EfADK53BfaGl2bekcT3EukdzceX9UZADgAEpaJsd7YnOdbE9zi5xtuFzw35bszzK6FmS1svlJJZMf9hERXGMIiIDF7wBckAZZk235D96yWqppWStwysbI27XYXNa5t2ODmmxyuHNaRyIBW1AF8svqIBZYvjByIB9YuskQGiWgic0tdHG5rhZzTG0gg8CCM1xeKtD9jpfdYf4VKIrXFPSjLGtUj8smu8gX6iaOJJ+TMFzewdIB7AHWA6gvniNRjyGyxD6sdVUMbfnYP37uxT6KnNw2GXpmIeZ1HxZXZNSIf6OarjPEiqc+45WlDx7QLrU7UjLo1lXi4YjTubfhduyFx1XCs6JkRKdKq63fek/NFS8TKj7efc4F88VawbqmnI4E0slz1m0tr+pW5EyF28WOlTeqP8YryRTZNXdINNmmjkH1iZ4vZhDX9t+O7nrk0PpFguYaeXhhjqnhw6ztIwLf5q7ImT2jn464RfFeTXgUT5HXjM0WQ34auFzrdQsLnquF8wVX2Kp/+bvVfETJe3y9Bz1P+muMvrJnnxq3jI01aCN4+RTuseV2gg+sEhapNMRMNpRLE7fhkpp2uI+tYs3b+wr0Wy+2S0tvh9xl0NcH/L1izzhunaY/0rW9bw6MdrwAT1LNmmKckATwkk2AE0ZJJ4b16E+MHJwBHIi61SUETgWujjc1wIc0xtIIORBBGYTr9n53i+H/AGy4p/4ope3Z9Zv7TVmBfdn12Vk8VaH7HS+6w/wrlfqLo8kn5MwXN7B0jRnyAdYDqCXnsXH7FcnD/ul/FP8AyRClFMeI1GPIbLEPqx1VQxt+dg7fu7AsZNSIfoTVcZ+sKpz7jlaUOHLO18t6Xls8SmRReib74+jf1IlFJO1Iy6NZV4uGI07m34XGyFx1XC0eJlT9uPucH+aZT2eXqV5iD/8AouEv/LORY01caSUzj+TcAKpoFzhaDaYDi5vHm3mWhdnirWjIVFOQNxNLJiPWbSgX9WSwfq7pBps00kg+sXTxEdWEB/bfjuyzo3fUy+nTyHmnF7Vdq670vzOW+N4cAWm4IBB4EHcVkq/qto6spw6KcU+wzdEI5JXOjJIJj6TGjBm4jlu3brArou6ueetTVObindBERXGIIiIAiIgCIiAIiIAiIgCIiAIiIAiIgCIiAIiIAiIgCIiAIiIAiIgCIiAIiIAiIgCIiA//2Q=="/>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igura a mano libera 10"/>
          <p:cNvSpPr/>
          <p:nvPr/>
        </p:nvSpPr>
        <p:spPr>
          <a:xfrm>
            <a:off x="838200" y="1211930"/>
            <a:ext cx="7543800" cy="3568898"/>
          </a:xfrm>
          <a:custGeom>
            <a:avLst/>
            <a:gdLst>
              <a:gd name="connsiteX0" fmla="*/ 0 w 3568898"/>
              <a:gd name="connsiteY0" fmla="*/ 1784449 h 3568898"/>
              <a:gd name="connsiteX1" fmla="*/ 522655 w 3568898"/>
              <a:gd name="connsiteY1" fmla="*/ 522653 h 3568898"/>
              <a:gd name="connsiteX2" fmla="*/ 1784452 w 3568898"/>
              <a:gd name="connsiteY2" fmla="*/ 2 h 3568898"/>
              <a:gd name="connsiteX3" fmla="*/ 3046248 w 3568898"/>
              <a:gd name="connsiteY3" fmla="*/ 522657 h 3568898"/>
              <a:gd name="connsiteX4" fmla="*/ 3568899 w 3568898"/>
              <a:gd name="connsiteY4" fmla="*/ 1784454 h 3568898"/>
              <a:gd name="connsiteX5" fmla="*/ 3046246 w 3568898"/>
              <a:gd name="connsiteY5" fmla="*/ 3046250 h 3568898"/>
              <a:gd name="connsiteX6" fmla="*/ 1784449 w 3568898"/>
              <a:gd name="connsiteY6" fmla="*/ 3568903 h 3568898"/>
              <a:gd name="connsiteX7" fmla="*/ 522653 w 3568898"/>
              <a:gd name="connsiteY7" fmla="*/ 3046249 h 3568898"/>
              <a:gd name="connsiteX8" fmla="*/ 1 w 3568898"/>
              <a:gd name="connsiteY8" fmla="*/ 1784452 h 3568898"/>
              <a:gd name="connsiteX9" fmla="*/ 0 w 3568898"/>
              <a:gd name="connsiteY9" fmla="*/ 1784449 h 3568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8898" h="3568898">
                <a:moveTo>
                  <a:pt x="0" y="1784449"/>
                </a:moveTo>
                <a:cubicBezTo>
                  <a:pt x="1" y="1311184"/>
                  <a:pt x="188005" y="857302"/>
                  <a:pt x="522655" y="522653"/>
                </a:cubicBezTo>
                <a:cubicBezTo>
                  <a:pt x="857305" y="188004"/>
                  <a:pt x="1311187" y="1"/>
                  <a:pt x="1784452" y="2"/>
                </a:cubicBezTo>
                <a:cubicBezTo>
                  <a:pt x="2257717" y="3"/>
                  <a:pt x="2711599" y="188007"/>
                  <a:pt x="3046248" y="522657"/>
                </a:cubicBezTo>
                <a:cubicBezTo>
                  <a:pt x="3380897" y="857307"/>
                  <a:pt x="3568900" y="1311189"/>
                  <a:pt x="3568899" y="1784454"/>
                </a:cubicBezTo>
                <a:cubicBezTo>
                  <a:pt x="3568899" y="2257719"/>
                  <a:pt x="3380895" y="2711601"/>
                  <a:pt x="3046246" y="3046250"/>
                </a:cubicBezTo>
                <a:cubicBezTo>
                  <a:pt x="2711597" y="3380899"/>
                  <a:pt x="2257715" y="3568903"/>
                  <a:pt x="1784449" y="3568903"/>
                </a:cubicBezTo>
                <a:cubicBezTo>
                  <a:pt x="1311184" y="3568903"/>
                  <a:pt x="857302" y="3380898"/>
                  <a:pt x="522653" y="3046249"/>
                </a:cubicBezTo>
                <a:cubicBezTo>
                  <a:pt x="188004" y="2711599"/>
                  <a:pt x="1" y="2257718"/>
                  <a:pt x="1" y="1784452"/>
                </a:cubicBezTo>
                <a:cubicBezTo>
                  <a:pt x="1" y="1784451"/>
                  <a:pt x="0" y="1784450"/>
                  <a:pt x="0" y="1784449"/>
                </a:cubicBez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530908" tIns="530908" rIns="530908" bIns="530908" numCol="1" spcCol="1270" anchor="ctr" anchorCtr="0">
            <a:noAutofit/>
          </a:bodyPr>
          <a:lstStyle/>
          <a:p>
            <a:pPr lvl="0" algn="ctr" defTabSz="577850">
              <a:lnSpc>
                <a:spcPct val="90000"/>
              </a:lnSpc>
              <a:spcBef>
                <a:spcPct val="0"/>
              </a:spcBef>
              <a:spcAft>
                <a:spcPct val="35000"/>
              </a:spcAft>
            </a:pPr>
            <a:r>
              <a:rPr lang="it-IT" sz="1600" b="1" kern="1200" dirty="0" smtClean="0">
                <a:solidFill>
                  <a:schemeClr val="tx1"/>
                </a:solidFill>
              </a:rPr>
              <a:t>LEGGE 142/1990 “ORDINAMENTO AUTONOMIE LOCALI” </a:t>
            </a:r>
          </a:p>
          <a:p>
            <a:pPr lvl="0" algn="ctr" defTabSz="577850">
              <a:lnSpc>
                <a:spcPct val="90000"/>
              </a:lnSpc>
              <a:spcBef>
                <a:spcPct val="0"/>
              </a:spcBef>
              <a:spcAft>
                <a:spcPct val="35000"/>
              </a:spcAft>
            </a:pPr>
            <a:r>
              <a:rPr lang="it-IT" sz="1600" b="1" kern="1200" dirty="0" smtClean="0">
                <a:solidFill>
                  <a:schemeClr val="tx1"/>
                </a:solidFill>
              </a:rPr>
              <a:t>ART. 22 COMMA 3</a:t>
            </a:r>
          </a:p>
          <a:p>
            <a:pPr lvl="0" algn="ctr" defTabSz="577850">
              <a:lnSpc>
                <a:spcPct val="90000"/>
              </a:lnSpc>
              <a:spcBef>
                <a:spcPct val="0"/>
              </a:spcBef>
              <a:spcAft>
                <a:spcPct val="35000"/>
              </a:spcAft>
            </a:pPr>
            <a:r>
              <a:rPr lang="it-IT" sz="1600" b="1" kern="1200" dirty="0" smtClean="0">
                <a:solidFill>
                  <a:schemeClr val="tx1"/>
                </a:solidFill>
              </a:rPr>
              <a:t>-IN ECONOMIA</a:t>
            </a:r>
          </a:p>
          <a:p>
            <a:pPr lvl="0" algn="ctr" defTabSz="577850">
              <a:lnSpc>
                <a:spcPct val="90000"/>
              </a:lnSpc>
              <a:spcBef>
                <a:spcPct val="0"/>
              </a:spcBef>
              <a:spcAft>
                <a:spcPct val="35000"/>
              </a:spcAft>
            </a:pPr>
            <a:r>
              <a:rPr lang="it-IT" sz="1600" b="1" kern="1200" dirty="0" smtClean="0">
                <a:solidFill>
                  <a:schemeClr val="tx1"/>
                </a:solidFill>
              </a:rPr>
              <a:t>-IN CONCESSIONE A TERZI</a:t>
            </a:r>
          </a:p>
          <a:p>
            <a:pPr lvl="0" algn="ctr" defTabSz="577850">
              <a:lnSpc>
                <a:spcPct val="90000"/>
              </a:lnSpc>
              <a:spcBef>
                <a:spcPct val="0"/>
              </a:spcBef>
              <a:spcAft>
                <a:spcPct val="35000"/>
              </a:spcAft>
            </a:pPr>
            <a:r>
              <a:rPr lang="it-IT" sz="1600" b="1" kern="1200" dirty="0" smtClean="0">
                <a:solidFill>
                  <a:schemeClr val="tx1"/>
                </a:solidFill>
              </a:rPr>
              <a:t>-A MEZZO AZIENDA SPECIALE</a:t>
            </a:r>
          </a:p>
          <a:p>
            <a:pPr lvl="0" algn="ctr" defTabSz="577850">
              <a:lnSpc>
                <a:spcPct val="90000"/>
              </a:lnSpc>
              <a:spcBef>
                <a:spcPct val="0"/>
              </a:spcBef>
              <a:spcAft>
                <a:spcPct val="35000"/>
              </a:spcAft>
            </a:pPr>
            <a:r>
              <a:rPr lang="it-IT" sz="1600" b="1" kern="1200" dirty="0" smtClean="0">
                <a:solidFill>
                  <a:schemeClr val="tx1"/>
                </a:solidFill>
              </a:rPr>
              <a:t>-A MEZZO ISTITUZIONE</a:t>
            </a:r>
          </a:p>
          <a:p>
            <a:pPr lvl="0" algn="ctr" defTabSz="577850">
              <a:lnSpc>
                <a:spcPct val="90000"/>
              </a:lnSpc>
              <a:spcBef>
                <a:spcPct val="0"/>
              </a:spcBef>
              <a:spcAft>
                <a:spcPct val="35000"/>
              </a:spcAft>
            </a:pPr>
            <a:r>
              <a:rPr lang="it-IT" sz="1600" b="1" kern="1200" dirty="0" smtClean="0">
                <a:solidFill>
                  <a:schemeClr val="tx1"/>
                </a:solidFill>
              </a:rPr>
              <a:t>-A MEZZO SOCIETA’ PER AZIONI A PREVALENTE CAPITALE PUBBLICO LOCALE</a:t>
            </a:r>
            <a:endParaRPr lang="it-IT" sz="1600" b="1" kern="1200" dirty="0">
              <a:solidFill>
                <a:schemeClr val="tx1"/>
              </a:solidFill>
            </a:endParaRPr>
          </a:p>
        </p:txBody>
      </p:sp>
      <p:sp>
        <p:nvSpPr>
          <p:cNvPr id="8" name="Titolo 7"/>
          <p:cNvSpPr>
            <a:spLocks noGrp="1"/>
          </p:cNvSpPr>
          <p:nvPr>
            <p:ph type="title"/>
          </p:nvPr>
        </p:nvSpPr>
        <p:spPr>
          <a:xfrm>
            <a:off x="457200" y="205979"/>
            <a:ext cx="8229600" cy="857250"/>
          </a:xfrm>
        </p:spPr>
        <p:txBody>
          <a:bodyPr>
            <a:normAutofit fontScale="90000"/>
          </a:bodyPr>
          <a:lstStyle/>
          <a:p>
            <a:pPr algn="ctr"/>
            <a:r>
              <a:rPr lang="it-IT" b="1" dirty="0" smtClean="0">
                <a:solidFill>
                  <a:schemeClr val="tx1"/>
                </a:solidFill>
              </a:rPr>
              <a:t>L’evoluzione dell’organizzazione dei servizi pubblici locali</a:t>
            </a:r>
            <a:endParaRPr lang="it-IT" b="1" dirty="0">
              <a:solidFill>
                <a:schemeClr val="tx1"/>
              </a:solidFill>
            </a:endParaRPr>
          </a:p>
        </p:txBody>
      </p:sp>
    </p:spTree>
    <p:extLst>
      <p:ext uri="{BB962C8B-B14F-4D97-AF65-F5344CB8AC3E}">
        <p14:creationId xmlns:p14="http://schemas.microsoft.com/office/powerpoint/2010/main" xmlns="" val="35259474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0"/>
            <a:ext cx="8001000" cy="1200150"/>
          </a:xfrm>
        </p:spPr>
        <p:txBody>
          <a:bodyPr>
            <a:noAutofit/>
          </a:bodyPr>
          <a:lstStyle>
            <a:extLst/>
          </a:lstStyle>
          <a:p>
            <a:pPr algn="ctr"/>
            <a:r>
              <a:rPr lang="it-IT" sz="2000" b="1" dirty="0" smtClean="0">
                <a:solidFill>
                  <a:schemeClr val="tx1"/>
                </a:solidFill>
              </a:rPr>
              <a:t>PROCEDURA </a:t>
            </a:r>
            <a:r>
              <a:rPr lang="it-IT" sz="2000" b="1" dirty="0" err="1" smtClean="0">
                <a:solidFill>
                  <a:schemeClr val="tx1"/>
                </a:solidFill>
              </a:rPr>
              <a:t>DI</a:t>
            </a:r>
            <a:r>
              <a:rPr lang="it-IT" sz="2000" b="1" dirty="0" smtClean="0">
                <a:solidFill>
                  <a:schemeClr val="tx1"/>
                </a:solidFill>
              </a:rPr>
              <a:t> INFRAZIONE COMUNITARIA NEI CONFRONTI DELL’ITALIA PER VIOLAZIONE NORMATIVA EUROPEA SU CONCORRENZA</a:t>
            </a:r>
            <a:endParaRPr lang="it-IT" sz="2000" b="1" dirty="0">
              <a:solidFill>
                <a:schemeClr val="tx1"/>
              </a:solidFill>
            </a:endParaRPr>
          </a:p>
        </p:txBody>
      </p:sp>
      <p:sp>
        <p:nvSpPr>
          <p:cNvPr id="6" name="Rectangle 2"/>
          <p:cNvSpPr>
            <a:spLocks noGrp="1"/>
          </p:cNvSpPr>
          <p:nvPr>
            <p:ph sz="quarter" idx="1"/>
          </p:nvPr>
        </p:nvSpPr>
        <p:spPr>
          <a:xfrm>
            <a:off x="1066800" y="1352550"/>
            <a:ext cx="7391400" cy="3352800"/>
          </a:xfrm>
          <a:solidFill>
            <a:srgbClr val="FF0000"/>
          </a:solidFill>
          <a:scene3d>
            <a:camera prst="perspectiveFront">
              <a:rot lat="21252504" lon="20400763" rev="243357"/>
            </a:camera>
            <a:lightRig rig="threePt" dir="t"/>
          </a:scene3d>
          <a:sp3d extrusionH="76200">
            <a:bevelT/>
            <a:extrusionClr>
              <a:schemeClr val="bg1">
                <a:lumMod val="95000"/>
              </a:schemeClr>
            </a:extrusionClr>
          </a:sp3d>
        </p:spPr>
        <p:txBody>
          <a:bodyPr anchor="ctr">
            <a:normAutofit/>
          </a:bodyPr>
          <a:lstStyle>
            <a:extLst/>
          </a:lstStyle>
          <a:p>
            <a:pPr marL="0" lvl="1" indent="0">
              <a:buClr>
                <a:schemeClr val="bg1"/>
              </a:buClr>
              <a:buNone/>
            </a:pPr>
            <a:endParaRPr lang="it-IT" sz="800" b="1" dirty="0" smtClean="0">
              <a:solidFill>
                <a:schemeClr val="bg1"/>
              </a:solidFill>
            </a:endParaRPr>
          </a:p>
          <a:p>
            <a:pPr marL="0" lvl="1" indent="0">
              <a:buClr>
                <a:schemeClr val="bg1"/>
              </a:buClr>
              <a:buNone/>
            </a:pPr>
            <a:endParaRPr lang="it-IT" b="1" dirty="0" smtClean="0">
              <a:solidFill>
                <a:schemeClr val="bg1"/>
              </a:solidFill>
            </a:endParaRPr>
          </a:p>
          <a:p>
            <a:pPr marL="0" lvl="1" indent="0">
              <a:buClr>
                <a:schemeClr val="bg1"/>
              </a:buClr>
              <a:buNone/>
            </a:pPr>
            <a:endParaRPr lang="it-IT" b="1" dirty="0" smtClean="0"/>
          </a:p>
          <a:p>
            <a:pPr marL="0" lvl="1" indent="0">
              <a:buClr>
                <a:schemeClr val="bg1"/>
              </a:buClr>
              <a:buNone/>
            </a:pPr>
            <a:endParaRPr lang="it-IT" b="1" dirty="0" smtClean="0">
              <a:solidFill>
                <a:schemeClr val="bg1"/>
              </a:solidFill>
            </a:endParaRPr>
          </a:p>
          <a:p>
            <a:pPr marL="0" lvl="1" indent="0">
              <a:buClr>
                <a:schemeClr val="bg1"/>
              </a:buClr>
              <a:buNone/>
            </a:pPr>
            <a:endParaRPr lang="it-IT" dirty="0">
              <a:solidFill>
                <a:schemeClr val="bg1"/>
              </a:solidFill>
            </a:endParaRPr>
          </a:p>
          <a:p>
            <a:pPr marL="0" lvl="1" indent="0">
              <a:buClr>
                <a:schemeClr val="bg1"/>
              </a:buClr>
              <a:buNone/>
            </a:pPr>
            <a:endParaRPr lang="it-IT" dirty="0" smtClean="0">
              <a:solidFill>
                <a:schemeClr val="bg1"/>
              </a:solidFill>
            </a:endParaRPr>
          </a:p>
          <a:p>
            <a:pPr marL="0" lvl="1" indent="0">
              <a:buClr>
                <a:schemeClr val="bg1"/>
              </a:buClr>
              <a:buNone/>
            </a:pPr>
            <a:endParaRPr lang="it-IT" dirty="0">
              <a:solidFill>
                <a:schemeClr val="bg1"/>
              </a:solidFill>
            </a:endParaRPr>
          </a:p>
          <a:p>
            <a:pPr marL="0" lvl="1" indent="0">
              <a:buClr>
                <a:schemeClr val="bg1"/>
              </a:buClr>
              <a:buNone/>
            </a:pPr>
            <a:endParaRPr lang="it-IT" dirty="0" smtClean="0">
              <a:solidFill>
                <a:schemeClr val="bg1"/>
              </a:solidFill>
            </a:endParaRPr>
          </a:p>
          <a:p>
            <a:pPr marL="0" lvl="1" indent="0">
              <a:buClr>
                <a:schemeClr val="bg1"/>
              </a:buClr>
              <a:buNone/>
            </a:pPr>
            <a:endParaRPr lang="it-IT" dirty="0">
              <a:solidFill>
                <a:schemeClr val="bg1"/>
              </a:solidFill>
            </a:endParaRPr>
          </a:p>
          <a:p>
            <a:pPr marL="0" lvl="1" indent="0">
              <a:buClr>
                <a:schemeClr val="bg1"/>
              </a:buClr>
              <a:buNone/>
            </a:pPr>
            <a:endParaRPr lang="it-IT" dirty="0" smtClean="0">
              <a:solidFill>
                <a:schemeClr val="bg1"/>
              </a:solidFill>
            </a:endParaRPr>
          </a:p>
          <a:p>
            <a:pPr marL="0" lvl="1" indent="0">
              <a:buClr>
                <a:schemeClr val="bg1"/>
              </a:buClr>
              <a:buNone/>
            </a:pPr>
            <a:endParaRPr lang="it-IT" dirty="0">
              <a:solidFill>
                <a:schemeClr val="bg1"/>
              </a:solidFill>
            </a:endParaRPr>
          </a:p>
        </p:txBody>
      </p:sp>
      <p:sp>
        <p:nvSpPr>
          <p:cNvPr id="7" name="Rectangle 2"/>
          <p:cNvSpPr>
            <a:spLocks noGrp="1"/>
          </p:cNvSpPr>
          <p:nvPr>
            <p:ph sz="quarter" idx="2"/>
          </p:nvPr>
        </p:nvSpPr>
        <p:spPr>
          <a:xfrm>
            <a:off x="1371600" y="1657350"/>
            <a:ext cx="6858000" cy="3048000"/>
          </a:xfrm>
          <a:solidFill>
            <a:schemeClr val="bg1"/>
          </a:solidFill>
          <a:ln>
            <a:solidFill>
              <a:schemeClr val="accent6"/>
            </a:solidFill>
          </a:ln>
          <a:scene3d>
            <a:camera prst="perspectiveFront">
              <a:rot lat="21252504" lon="20400763" rev="243357"/>
            </a:camera>
            <a:lightRig rig="threePt" dir="t"/>
          </a:scene3d>
          <a:sp3d extrusionH="76200">
            <a:bevelT/>
            <a:extrusionClr>
              <a:schemeClr val="bg1">
                <a:lumMod val="95000"/>
              </a:schemeClr>
            </a:extrusionClr>
          </a:sp3d>
        </p:spPr>
        <p:txBody>
          <a:bodyPr anchor="ctr">
            <a:normAutofit/>
          </a:bodyPr>
          <a:lstStyle>
            <a:extLst/>
          </a:lstStyle>
          <a:p>
            <a:pPr marL="0" lvl="1" indent="0" algn="ctr">
              <a:buClr>
                <a:srgbClr val="008000"/>
              </a:buClr>
              <a:buNone/>
            </a:pPr>
            <a:r>
              <a:rPr lang="it-IT" b="1" dirty="0" smtClean="0">
                <a:solidFill>
                  <a:srgbClr val="FF0000"/>
                </a:solidFill>
              </a:rPr>
              <a:t>LEGGE FINANZIARIA 2002 HA SANCITO LA SEPARAZIONE TRA:</a:t>
            </a:r>
          </a:p>
          <a:p>
            <a:pPr marL="0" lvl="1" indent="0">
              <a:buClr>
                <a:srgbClr val="008000"/>
              </a:buClr>
              <a:buNone/>
            </a:pPr>
            <a:r>
              <a:rPr lang="it-IT" dirty="0" smtClean="0">
                <a:solidFill>
                  <a:srgbClr val="FF0000"/>
                </a:solidFill>
              </a:rPr>
              <a:t> -GESTIONE DELLE RETI</a:t>
            </a:r>
          </a:p>
          <a:p>
            <a:pPr marL="0" lvl="1" indent="0">
              <a:buClr>
                <a:srgbClr val="008000"/>
              </a:buClr>
              <a:buNone/>
            </a:pPr>
            <a:r>
              <a:rPr lang="it-IT" dirty="0" smtClean="0">
                <a:solidFill>
                  <a:srgbClr val="FF0000"/>
                </a:solidFill>
              </a:rPr>
              <a:t>-EROGAZIONE SEL SERVIZIO (AFFIDAMENTO CON GARA)</a:t>
            </a:r>
          </a:p>
          <a:p>
            <a:pPr marL="0" lvl="1" indent="0">
              <a:buClr>
                <a:srgbClr val="008000"/>
              </a:buClr>
              <a:buNone/>
            </a:pPr>
            <a:endParaRPr lang="it-IT" dirty="0" smtClean="0">
              <a:solidFill>
                <a:srgbClr val="FF0000"/>
              </a:solidFill>
            </a:endParaRPr>
          </a:p>
        </p:txBody>
      </p:sp>
    </p:spTree>
    <p:extLst>
      <p:ext uri="{BB962C8B-B14F-4D97-AF65-F5344CB8AC3E}">
        <p14:creationId xmlns:p14="http://schemas.microsoft.com/office/powerpoint/2010/main" xmlns="" val="1545105325"/>
      </p:ext>
    </p:extLst>
  </p:cSld>
  <p:clrMapOvr>
    <a:masterClrMapping/>
  </p:clrMapOvr>
  <p:transition spd="slow">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3445</Words>
  <Application>Microsoft Office PowerPoint</Application>
  <PresentationFormat>Presentazione su schermo (16:9)</PresentationFormat>
  <Paragraphs>337</Paragraphs>
  <Slides>42</Slides>
  <Notes>20</Notes>
  <HiddenSlides>0</HiddenSlides>
  <MMClips>0</MMClips>
  <ScaleCrop>false</ScaleCrop>
  <HeadingPairs>
    <vt:vector size="4" baseType="variant">
      <vt:variant>
        <vt:lpstr>Tema</vt:lpstr>
      </vt:variant>
      <vt:variant>
        <vt:i4>1</vt:i4>
      </vt:variant>
      <vt:variant>
        <vt:lpstr>Titoli diapositive</vt:lpstr>
      </vt:variant>
      <vt:variant>
        <vt:i4>42</vt:i4>
      </vt:variant>
    </vt:vector>
  </HeadingPairs>
  <TitlesOfParts>
    <vt:vector size="43" baseType="lpstr">
      <vt:lpstr>Loggia</vt:lpstr>
      <vt:lpstr>Organismi partecipati dagli enti locali società in house ed aziende speciali “novità introdotte con la legge 147 del 27 dicembre 2013-legge di stabilità 2014”</vt:lpstr>
      <vt:lpstr>LA CLASSIFICAZIONE DEI SERVIZI PUBBLICI LOCALI- il contributo dell’u.e.-</vt:lpstr>
      <vt:lpstr>LA CLASSIFICAZIONE DEI SERVIZI PUBBLICI LOCALI- enti locali-</vt:lpstr>
      <vt:lpstr>LA CLASSIFICAZIONE DEI SERVIZI PUBBLICI LOCALI- enti locali-</vt:lpstr>
      <vt:lpstr>LA CLASSIFICAZIONE DEI SERVIZI PUBBLICI LOCALI- il contributo del dl. 223/2006-</vt:lpstr>
      <vt:lpstr>Servizi pubblici locali e servizi strumentali</vt:lpstr>
      <vt:lpstr>Servizi pubblici locali e servizi strumentali</vt:lpstr>
      <vt:lpstr>L’evoluzione dell’organizzazione dei servizi pubblici locali</vt:lpstr>
      <vt:lpstr>PROCEDURA DI INFRAZIONE COMUNITARIA NEI CONFRONTI DELL’ITALIA PER VIOLAZIONE NORMATIVA EUROPEA SU CONCORRENZA</vt:lpstr>
      <vt:lpstr>D.LGS 267/2000 (modificato dalla L. 326/2003)</vt:lpstr>
      <vt:lpstr>gli effetti della sentenza della Corte Costituzionale n. 199/2012</vt:lpstr>
      <vt:lpstr> MODELLI DI GESTIONE – ELEMENTI DI CONFRONTO</vt:lpstr>
      <vt:lpstr>AFFIDAMENTI IN HOUSE : I REQUISITI</vt:lpstr>
      <vt:lpstr>La procedura di pubblicizzazione degli affidamenti</vt:lpstr>
      <vt:lpstr> NON CONFORMITA’ DEGLI AFFIDAMENTI</vt:lpstr>
      <vt:lpstr>LA NOZIONE DI SOCIETA’ MISTA</vt:lpstr>
      <vt:lpstr>Scioglimento societa’ servizi strumentali</vt:lpstr>
      <vt:lpstr>problematiche</vt:lpstr>
      <vt:lpstr>Vincoli nei rapporti con gli enti locali</vt:lpstr>
      <vt:lpstr>Il nuovo sistema di controlli (art. 147-quater ex d.l. n. 174/2012 conv. legge n. 213/2012) </vt:lpstr>
      <vt:lpstr>Il  nuovo sistema dei  controlli</vt:lpstr>
      <vt:lpstr>Profili di responsabilita’ per l’ente locale socio</vt:lpstr>
      <vt:lpstr>Profili di azione</vt:lpstr>
      <vt:lpstr>legge di stabilita’ 2014 (l. n 147/2013) PUBBLICATA SULLA G.U.. NR 302 DEL 27/12/2013  SUPP. 87/L ENTRATA IN VIGORE L’01/01/2014</vt:lpstr>
      <vt:lpstr>Legge stabilita’-destinatari (COMMA 550)</vt:lpstr>
      <vt:lpstr>Concorso conseguimento degli obiettivi di finanza pubblica (comma 553)</vt:lpstr>
      <vt:lpstr>Sanzioni (comma 554)</vt:lpstr>
      <vt:lpstr>Sanzioni (COMMA 555)</vt:lpstr>
      <vt:lpstr>Modifica normativa riferimento trasporto pubblico locale (comma 556)</vt:lpstr>
      <vt:lpstr>Modifica divieti e limitazioni assunzioni di personale (comma 557)</vt:lpstr>
      <vt:lpstr>Modifica divieti e limitazioni assunzioni di personale (comma 557)</vt:lpstr>
      <vt:lpstr>Modifica divieti e limitazioni assunzioni di personale (comma 557)</vt:lpstr>
      <vt:lpstr>Modifiche all’art. 3-bis del D.L. 138/2011 in materia di SPL a rilevanza economica (comma 559)</vt:lpstr>
      <vt:lpstr>  Modiche obblighi di pubblicità dei bilanci delle aziende speciali e delle istituzioni (comma 560)</vt:lpstr>
      <vt:lpstr>           Abrogazione di alcune previsioni della c.d. “spending review” e dell’art. 14 comma 32 del D.L. 78/2010 (commi 561-562) </vt:lpstr>
      <vt:lpstr>Dismissione partecipazioni-quadro riferimento</vt:lpstr>
      <vt:lpstr>Conseguenze</vt:lpstr>
      <vt:lpstr>conseguenze</vt:lpstr>
      <vt:lpstr> La mobilità del personale fra società partecipate (comma 563-569)</vt:lpstr>
      <vt:lpstr>La cessione obbligatoria delle partecipazioni vietate (COMMA 569)</vt:lpstr>
      <vt:lpstr> per dirla con : &lt;&lt;Riconosco che c’e’ il rischio di creare un carrozzone ma nutro la speranza che anche la proprieta’ pubblica possa essere efficiente e moderna&gt;&gt;   </vt:lpstr>
      <vt:lpstr>Diapositiva 42</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2014-04-23T14:47:00Z</dcterms:modified>
</cp:coreProperties>
</file>